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Default ContentType="image/tif" Extension="tif"/>
  <Default ContentType="image/jpeg" Extension="jpeg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tags+xml" PartName="/ppt/tags/tag2.xml"/>
  <Override ContentType="application/vnd.openxmlformats-officedocument.presentationml.slideMaster+xml" PartName="/ppt/slideMasters/slideMaster1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10.xml"/>
  <Override ContentType="application/vnd.openxmlformats-officedocument.presentationml.slide+xml" PartName="/ppt/slides/slide8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3.xml"/>
  <Override ContentType="application/vnd.openxmlformats-officedocument.presentationml.slide+xml" PartName="/ppt/slides/slide27.xml"/>
  <Override ContentType="application/vnd.openxmlformats-officedocument.presentationml.slide+xml" PartName="/ppt/slides/slide48.xml"/>
  <Override ContentType="application/vnd.openxmlformats-officedocument.presentationml.slide+xml" PartName="/ppt/slides/slide39.xml"/>
  <Override ContentType="application/vnd.openxmlformats-officedocument.presentationml.slide+xml" PartName="/ppt/slides/slide38.xml"/>
  <Override ContentType="application/vnd.openxmlformats-officedocument.presentationml.slide+xml" PartName="/ppt/slides/slide23.xml"/>
  <Override ContentType="application/vnd.openxmlformats-officedocument.presentationml.slide+xml" PartName="/ppt/slides/slide19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5.xml"/>
  <Override ContentType="application/vnd.openxmlformats-officedocument.presentationml.slide+xml" PartName="/ppt/slides/slide25.xml"/>
  <Override ContentType="application/vnd.openxmlformats-officedocument.presentationml.slide+xml" PartName="/ppt/slides/slide45.xml"/>
  <Override ContentType="application/vnd.openxmlformats-officedocument.presentationml.slide+xml" PartName="/ppt/slides/slide47.xml"/>
  <Override ContentType="application/vnd.openxmlformats-officedocument.presentationml.slide+xml" PartName="/ppt/slides/slide2.xml"/>
  <Override ContentType="application/vnd.openxmlformats-officedocument.presentationml.slide+xml" PartName="/ppt/slides/slide33.xml"/>
  <Override ContentType="application/vnd.openxmlformats-officedocument.presentationml.slide+xml" PartName="/ppt/slides/slide31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7.xml"/>
  <Override ContentType="application/vnd.openxmlformats-officedocument.presentationml.slide+xml" PartName="/ppt/slides/slide44.xml"/>
  <Override ContentType="application/vnd.openxmlformats-officedocument.presentationml.slide+xml" PartName="/ppt/slides/slide11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22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26.xml"/>
  <Override ContentType="application/vnd.openxmlformats-officedocument.presentationml.slide+xml" PartName="/ppt/slides/slide32.xml"/>
  <Override ContentType="application/vnd.openxmlformats-officedocument.presentationml.slide+xml" PartName="/ppt/slides/slide4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6.xml"/>
  <Override ContentType="application/vnd.openxmlformats-officedocument.presentationml.slide+xml" PartName="/ppt/slides/slide20.xml"/>
  <Override ContentType="application/vnd.openxmlformats-officedocument.presentationml.slide+xml" PartName="/ppt/slides/slide42.xml"/>
  <Override ContentType="application/vnd.openxmlformats-officedocument.presentationml.slide+xml" PartName="/ppt/slides/slide49.xml"/>
  <Override ContentType="application/vnd.openxmlformats-officedocument.presentationml.slide+xml" PartName="/ppt/slides/slide24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40.xml"/>
  <Override ContentType="application/vnd.openxmlformats-officedocument.presentationml.slide+xml" PartName="/ppt/slides/slide9.xml"/>
  <Override ContentType="application/vnd.openxmlformats-officedocument.presentationml.slide+xml" PartName="/ppt/slides/slide21.xml"/>
  <Override ContentType="application/vnd.openxmlformats-officedocument.presentationml.presentation.main+xml" PartName="/ppt/presentation.xml"/>
  <Override ContentType="application/vnd.openxmlformats-officedocument.presentationml.presProps+xml" PartName="/ppt/presProps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y="6858000" cx="9144000"/>
  <p:notesSz cx="6858000" cy="9144000"/>
  <p:custDataLst>
    <p:tags r:id="rId54"/>
  </p:custDataLst>
  <p:defaultTextStyle>
    <a:defPPr defTabSz="914400" hangingPunct="0" indent="0" latinLnBrk="1" lvl="0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800" u="none" cap="none" strike="noStrike">
        <a:ln>
          <a:noFill/>
        </a:ln>
        <a:solidFill>
          <a:srgbClr val="000000"/>
        </a:solidFill>
        <a:effectLst/>
      </a:defRPr>
    </a:defPPr>
    <a:lvl1pPr defTabSz="914400" hangingPunct="0" indent="0" latinLnBrk="0" lvl="0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800" u="none" cap="none" strike="noStrike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Helvetica"/>
      </a:defRPr>
    </a:lvl1pPr>
    <a:lvl2pPr defTabSz="914400" hangingPunct="0" indent="0" latinLnBrk="0" lvl="1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800" u="none" cap="none" strike="noStrike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Helvetica"/>
      </a:defRPr>
    </a:lvl2pPr>
    <a:lvl3pPr defTabSz="914400" hangingPunct="0" indent="0" latinLnBrk="0" lvl="2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800" u="none" cap="none" strike="noStrike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Helvetica"/>
      </a:defRPr>
    </a:lvl3pPr>
    <a:lvl4pPr defTabSz="914400" hangingPunct="0" indent="0" latinLnBrk="0" lvl="3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800" u="none" cap="none" strike="noStrike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Helvetica"/>
      </a:defRPr>
    </a:lvl4pPr>
    <a:lvl5pPr defTabSz="914400" hangingPunct="0" indent="0" latinLnBrk="0" lvl="4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800" u="none" cap="none" strike="noStrike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Helvetica"/>
      </a:defRPr>
    </a:lvl5pPr>
    <a:lvl6pPr defTabSz="914400" hangingPunct="0" indent="0" latinLnBrk="0" lvl="5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800" u="none" cap="none" strike="noStrike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Helvetica"/>
      </a:defRPr>
    </a:lvl6pPr>
    <a:lvl7pPr defTabSz="914400" hangingPunct="0" indent="0" latinLnBrk="0" lvl="6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800" u="none" cap="none" strike="noStrike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Helvetica"/>
      </a:defRPr>
    </a:lvl7pPr>
    <a:lvl8pPr defTabSz="914400" hangingPunct="0" indent="0" latinLnBrk="0" lvl="7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800" u="none" cap="none" strike="noStrike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Helvetica"/>
      </a:defRPr>
    </a:lvl8pPr>
    <a:lvl9pPr defTabSz="914400" hangingPunct="0" indent="0" latinLnBrk="0" lvl="8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800" u="none" cap="none" strike="noStrike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Helvetica"/>
      </a:defRPr>
    </a:lvl9pPr>
  </p:defaultTextStyle>
</p:presentation>
</file>

<file path=ppt/presProps2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2" Type="http://schemas.openxmlformats.org/officeDocument/2006/relationships/slide" Target="slides/slide8.xml"/><Relationship Id="rId50" Type="http://schemas.openxmlformats.org/officeDocument/2006/relationships/slide" Target="slides/slide46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15" Type="http://schemas.openxmlformats.org/officeDocument/2006/relationships/slide" Target="slides/slide11.xml"/><Relationship Id="rId25" Type="http://schemas.openxmlformats.org/officeDocument/2006/relationships/slide" Target="slides/slide21.xml"/><Relationship Id="rId29" Type="http://schemas.openxmlformats.org/officeDocument/2006/relationships/slide" Target="slides/slide25.xml"/><Relationship Id="rId35" Type="http://schemas.openxmlformats.org/officeDocument/2006/relationships/slide" Target="slides/slide31.xml"/><Relationship Id="rId13" Type="http://schemas.openxmlformats.org/officeDocument/2006/relationships/slide" Target="slides/slide9.xml"/><Relationship Id="rId8" Type="http://schemas.openxmlformats.org/officeDocument/2006/relationships/slide" Target="slides/slide4.xml"/><Relationship Id="rId4" Type="http://schemas.openxmlformats.org/officeDocument/2006/relationships/notesMaster" Target="notesMasters/notesMaster1.xml"/><Relationship Id="rId42" Type="http://schemas.openxmlformats.org/officeDocument/2006/relationships/slide" Target="slides/slide38.xml"/><Relationship Id="rId9" Type="http://schemas.openxmlformats.org/officeDocument/2006/relationships/slide" Target="slides/slide5.xml"/><Relationship Id="rId31" Type="http://schemas.openxmlformats.org/officeDocument/2006/relationships/slide" Target="slides/slide27.xml"/><Relationship Id="rId48" Type="http://schemas.openxmlformats.org/officeDocument/2006/relationships/slide" Target="slides/slide44.xml"/><Relationship Id="rId43" Type="http://schemas.openxmlformats.org/officeDocument/2006/relationships/slide" Target="slides/slide39.xml"/><Relationship Id="rId33" Type="http://schemas.openxmlformats.org/officeDocument/2006/relationships/slide" Target="slides/slide29.xml"/><Relationship Id="rId44" Type="http://schemas.openxmlformats.org/officeDocument/2006/relationships/slide" Target="slides/slide40.xml"/><Relationship Id="rId5" Type="http://schemas.openxmlformats.org/officeDocument/2006/relationships/slide" Target="slides/slide1.xml"/><Relationship Id="rId24" Type="http://schemas.openxmlformats.org/officeDocument/2006/relationships/slide" Target="slides/slide20.xml"/><Relationship Id="rId36" Type="http://schemas.openxmlformats.org/officeDocument/2006/relationships/slide" Target="slides/slide32.xml"/><Relationship Id="rId23" Type="http://schemas.openxmlformats.org/officeDocument/2006/relationships/slide" Target="slides/slide19.xml"/><Relationship Id="rId2" Type="http://schemas.openxmlformats.org/officeDocument/2006/relationships/presProps" Target="presProps2.xml"/><Relationship Id="rId45" Type="http://schemas.openxmlformats.org/officeDocument/2006/relationships/slide" Target="slides/slide41.xml"/><Relationship Id="rId6" Type="http://schemas.openxmlformats.org/officeDocument/2006/relationships/slide" Target="slides/slide2.xml"/><Relationship Id="rId41" Type="http://schemas.openxmlformats.org/officeDocument/2006/relationships/slide" Target="slides/slide37.xml"/><Relationship Id="rId51" Type="http://schemas.openxmlformats.org/officeDocument/2006/relationships/slide" Target="slides/slide47.xml"/><Relationship Id="rId40" Type="http://schemas.openxmlformats.org/officeDocument/2006/relationships/slide" Target="slides/slide36.xml"/><Relationship Id="rId54" Type="http://schemas.openxmlformats.org/officeDocument/2006/relationships/tags" Target="tags/tag2.xml"/><Relationship Id="rId28" Type="http://schemas.openxmlformats.org/officeDocument/2006/relationships/slide" Target="slides/slide24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39" Type="http://schemas.openxmlformats.org/officeDocument/2006/relationships/slide" Target="slides/slide35.xml"/><Relationship Id="rId11" Type="http://schemas.openxmlformats.org/officeDocument/2006/relationships/slide" Target="slides/slide7.xml"/><Relationship Id="rId14" Type="http://schemas.openxmlformats.org/officeDocument/2006/relationships/slide" Target="slides/slide10.xml"/><Relationship Id="rId7" Type="http://schemas.openxmlformats.org/officeDocument/2006/relationships/slide" Target="slides/slide3.xml"/><Relationship Id="rId27" Type="http://schemas.openxmlformats.org/officeDocument/2006/relationships/slide" Target="slides/slide23.xml"/><Relationship Id="rId53" Type="http://schemas.openxmlformats.org/officeDocument/2006/relationships/slide" Target="slides/slide49.xml"/><Relationship Id="rId34" Type="http://schemas.openxmlformats.org/officeDocument/2006/relationships/slide" Target="slides/slide30.xml"/><Relationship Id="rId22" Type="http://schemas.openxmlformats.org/officeDocument/2006/relationships/slide" Target="slides/slide18.xml"/><Relationship Id="rId1" Type="http://schemas.openxmlformats.org/officeDocument/2006/relationships/theme" Target="theme/theme1.xml"/><Relationship Id="rId30" Type="http://schemas.openxmlformats.org/officeDocument/2006/relationships/slide" Target="slides/slide26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49" Type="http://schemas.openxmlformats.org/officeDocument/2006/relationships/slide" Target="slides/slide45.xml"/><Relationship Id="rId21" Type="http://schemas.openxmlformats.org/officeDocument/2006/relationships/slide" Target="slides/slide17.xml"/><Relationship Id="rId32" Type="http://schemas.openxmlformats.org/officeDocument/2006/relationships/slide" Target="slides/slide28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52" Type="http://schemas.openxmlformats.org/officeDocument/2006/relationships/slide" Target="slides/slide48.xml"/><Relationship Id="rId17" Type="http://schemas.openxmlformats.org/officeDocument/2006/relationships/slide" Target="slides/slide13.xml"/><Relationship Id="rId3" Type="http://schemas.openxmlformats.org/officeDocument/2006/relationships/slideMaster" Target="slideMasters/slideMaster1.xml"/><Relationship Id="rId47" Type="http://schemas.openxmlformats.org/officeDocument/2006/relationships/slide" Target="slides/slide43.xml"/><Relationship Id="rId37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63054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gradFill flip="none" rotWithShape="1">
          <a:gsLst>
            <a:gs pos="0">
              <a:srgbClr val="272727"/>
            </a:gs>
            <a:gs pos="30000">
              <a:srgbClr val="2F2F2F"/>
            </a:gs>
            <a:gs pos="100000">
              <a:srgbClr val="7C7C7C"/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4752125"/>
            <a:ext cx="9144001" cy="2112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</a:path>
            </a:pathLst>
          </a:custGeom>
          <a:solidFill>
            <a:srgbClr val="7B7B7B">
              <a:alpha val="45000"/>
            </a:srgbClr>
          </a:solidFill>
          <a:ln w="12700">
            <a:miter lim="400000"/>
          </a:ln>
          <a:effectLst>
            <a:outerShdw blurRad="50800" dist="44450" dir="162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6105523" y="0"/>
            <a:ext cx="3038477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5"/>
                </a:moveTo>
                <a:lnTo>
                  <a:pt x="21600" y="21600"/>
                </a:lnTo>
                <a:lnTo>
                  <a:pt x="2302" y="21590"/>
                </a:lnTo>
                <a:cubicBezTo>
                  <a:pt x="14535" y="17833"/>
                  <a:pt x="18147" y="7933"/>
                  <a:pt x="0" y="0"/>
                </a:cubicBezTo>
                <a:lnTo>
                  <a:pt x="21600" y="45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 w="12700">
            <a:miter lim="400000"/>
          </a:ln>
          <a:effectLst>
            <a:outerShdw blurRad="50800" dist="50800" dir="108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429064" y="3337559"/>
            <a:ext cx="6480048" cy="3520441"/>
          </a:xfrm>
          <a:prstGeom prst="rect">
            <a:avLst/>
          </a:prstGeom>
        </p:spPr>
        <p:txBody>
          <a:bodyPr anchor="t"/>
          <a:lstStyle>
            <a:lvl1pPr algn="r">
              <a:defRPr b="1" cap="all">
                <a:ln w="5000">
                  <a:solidFill>
                    <a:srgbClr val="5CD4FF"/>
                  </a:solidFill>
                </a:ln>
                <a:solidFill>
                  <a:srgbClr val="9FD4E8"/>
                </a:solidFill>
                <a:effectLst>
                  <a:outerShdw blurRad="50800" dist="381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sz="half" idx="1"/>
          </p:nvPr>
        </p:nvSpPr>
        <p:spPr>
          <a:xfrm>
            <a:off x="433050" y="0"/>
            <a:ext cx="6480048" cy="329741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spcBef>
                <a:spcPts val="400"/>
              </a:spcBef>
              <a:buClrTx/>
              <a:buSzTx/>
              <a:buFontTx/>
              <a:buNone/>
              <a:defRPr sz="2000"/>
            </a:lvl1pPr>
            <a:lvl2pPr marL="0" indent="0" algn="r">
              <a:spcBef>
                <a:spcPts val="400"/>
              </a:spcBef>
              <a:buClrTx/>
              <a:buSzTx/>
              <a:buFontTx/>
              <a:buNone/>
              <a:defRPr sz="2000"/>
            </a:lvl2pPr>
            <a:lvl3pPr marL="0" indent="0" algn="r">
              <a:spcBef>
                <a:spcPts val="400"/>
              </a:spcBef>
              <a:buClrTx/>
              <a:buSzTx/>
              <a:buFontTx/>
              <a:buNone/>
              <a:defRPr sz="2000"/>
            </a:lvl3pPr>
            <a:lvl4pPr marL="0" indent="0" algn="r">
              <a:spcBef>
                <a:spcPts val="400"/>
              </a:spcBef>
              <a:buClrTx/>
              <a:buSzTx/>
              <a:buFontTx/>
              <a:buNone/>
              <a:defRPr sz="2000"/>
            </a:lvl4pPr>
            <a:lvl5pPr marL="0" indent="0" algn="r">
              <a:spcBef>
                <a:spcPts val="400"/>
              </a:spcBef>
              <a:buClrTx/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gradFill flip="none" rotWithShape="1">
          <a:gsLst>
            <a:gs pos="0">
              <a:srgbClr val="272727"/>
            </a:gs>
            <a:gs pos="30000">
              <a:srgbClr val="2F2F2F"/>
            </a:gs>
            <a:gs pos="100000">
              <a:srgbClr val="7C7C7C"/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4752125"/>
            <a:ext cx="9144001" cy="2112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</a:path>
            </a:pathLst>
          </a:custGeom>
          <a:solidFill>
            <a:srgbClr val="7B7B7B">
              <a:alpha val="45000"/>
            </a:srgbClr>
          </a:solidFill>
          <a:ln w="12700">
            <a:miter lim="400000"/>
          </a:ln>
          <a:effectLst>
            <a:outerShdw blurRad="50800" dist="44450" dir="162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6105523" y="0"/>
            <a:ext cx="3038477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5"/>
                </a:moveTo>
                <a:lnTo>
                  <a:pt x="21600" y="21600"/>
                </a:lnTo>
                <a:lnTo>
                  <a:pt x="2302" y="21590"/>
                </a:lnTo>
                <a:cubicBezTo>
                  <a:pt x="14535" y="17833"/>
                  <a:pt x="18147" y="7933"/>
                  <a:pt x="0" y="0"/>
                </a:cubicBezTo>
                <a:lnTo>
                  <a:pt x="21600" y="45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 w="12700">
            <a:miter lim="400000"/>
          </a:ln>
          <a:effectLst>
            <a:outerShdw blurRad="50800" dist="50800" dir="108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327416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200" b="1">
                <a:ln w="5000">
                  <a:solidFill>
                    <a:srgbClr val="5CD4FF"/>
                  </a:solidFill>
                </a:ln>
                <a:solidFill>
                  <a:srgbClr val="9FD4E8"/>
                </a:solidFill>
                <a:effectLst>
                  <a:outerShdw blurRad="50800" dist="381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sz="half" idx="1"/>
          </p:nvPr>
        </p:nvSpPr>
        <p:spPr>
          <a:xfrm>
            <a:off x="685800" y="0"/>
            <a:ext cx="6629400" cy="355248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/>
            </a:lvl1pPr>
            <a:lvl2pPr marL="0" indent="0">
              <a:spcBef>
                <a:spcPts val="400"/>
              </a:spcBef>
              <a:buClrTx/>
              <a:buSzTx/>
              <a:buFontTx/>
              <a:buNone/>
              <a:defRPr sz="2000"/>
            </a:lvl2pPr>
            <a:lvl3pPr marL="0" indent="0">
              <a:spcBef>
                <a:spcPts val="400"/>
              </a:spcBef>
              <a:buClrTx/>
              <a:buSzTx/>
              <a:buFontTx/>
              <a:buNone/>
              <a:defRPr sz="2000"/>
            </a:lvl3pPr>
            <a:lvl4pPr marL="0" indent="0">
              <a:spcBef>
                <a:spcPts val="400"/>
              </a:spcBef>
              <a:buClrTx/>
              <a:buSzTx/>
              <a:buFontTx/>
              <a:buNone/>
              <a:defRPr sz="2000"/>
            </a:lvl4pPr>
            <a:lvl5pPr marL="0" indent="0">
              <a:spcBef>
                <a:spcPts val="400"/>
              </a:spcBef>
              <a:buClrTx/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657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 marL="772251" indent="-324196">
              <a:spcBef>
                <a:spcPts val="600"/>
              </a:spcBef>
              <a:defRPr sz="2600"/>
            </a:lvl2pPr>
            <a:lvl3pPr marL="1082649" indent="-332841">
              <a:spcBef>
                <a:spcPts val="600"/>
              </a:spcBef>
              <a:defRPr sz="2600"/>
            </a:lvl3pPr>
            <a:lvl4pPr marL="1385824" indent="-343408">
              <a:spcBef>
                <a:spcPts val="600"/>
              </a:spcBef>
              <a:defRPr sz="2600"/>
            </a:lvl4pPr>
            <a:lvl5pPr marL="1571752" indent="-264158">
              <a:spcBef>
                <a:spcPts val="600"/>
              </a:spcBef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89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457200" y="5486400"/>
            <a:ext cx="4040188" cy="1371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chemeClr val="accent1"/>
                </a:solidFill>
              </a:defRPr>
            </a:lvl2pPr>
            <a:lvl3pPr marL="0" indent="0"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chemeClr val="accent1"/>
                </a:solidFill>
              </a:defRPr>
            </a:lvl3pPr>
            <a:lvl4pPr marL="0" indent="0"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chemeClr val="accent1"/>
                </a:solidFill>
              </a:defRPr>
            </a:lvl4pPr>
            <a:lvl5pPr marL="0" indent="0"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457200" y="0"/>
            <a:ext cx="7470648" cy="169164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5672472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xfrm>
            <a:off x="457200" y="0"/>
            <a:ext cx="2743200" cy="11288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ClrTx/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ClrTx/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ClrTx/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xfrm>
            <a:off x="8156447" y="6651641"/>
            <a:ext cx="762004" cy="13554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5556732" y="0"/>
            <a:ext cx="3053872" cy="2959518"/>
          </a:xfrm>
          <a:prstGeom prst="rect">
            <a:avLst/>
          </a:prstGeom>
        </p:spPr>
        <p:txBody>
          <a:bodyPr anchor="b"/>
          <a:lstStyle>
            <a:lvl1pPr>
              <a:defRPr sz="2200" b="1"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quarter" idx="1"/>
          </p:nvPr>
        </p:nvSpPr>
        <p:spPr>
          <a:xfrm>
            <a:off x="5556734" y="2998765"/>
            <a:ext cx="3053866" cy="385923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ClrTx/>
              <a:buSzTx/>
              <a:buFontTx/>
              <a:buNone/>
              <a:defRPr sz="1200"/>
            </a:lvl1pPr>
            <a:lvl2pPr marL="0" indent="0">
              <a:spcBef>
                <a:spcPts val="200"/>
              </a:spcBef>
              <a:buClrTx/>
              <a:buSzTx/>
              <a:buFontTx/>
              <a:buNone/>
              <a:defRPr sz="1200"/>
            </a:lvl2pPr>
            <a:lvl3pPr marL="0" indent="0">
              <a:spcBef>
                <a:spcPts val="200"/>
              </a:spcBef>
              <a:buClrTx/>
              <a:buSzTx/>
              <a:buFontTx/>
              <a:buNone/>
              <a:defRPr sz="1200"/>
            </a:lvl3pPr>
            <a:lvl4pPr marL="0" indent="0">
              <a:spcBef>
                <a:spcPts val="200"/>
              </a:spcBef>
              <a:buClrTx/>
              <a:buSzTx/>
              <a:buFontTx/>
              <a:buNone/>
              <a:defRPr sz="1200"/>
            </a:lvl4pPr>
            <a:lvl5pPr marL="0" indent="0">
              <a:spcBef>
                <a:spcPts val="200"/>
              </a:spcBef>
              <a:buClrTx/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4752125"/>
            <a:ext cx="9144001" cy="2112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</a:path>
            </a:pathLst>
          </a:custGeom>
          <a:solidFill>
            <a:srgbClr val="7B7B7B">
              <a:alpha val="45000"/>
            </a:srgbClr>
          </a:solidFill>
          <a:ln w="12700">
            <a:miter lim="400000"/>
          </a:ln>
          <a:effectLst>
            <a:outerShdw blurRad="50800" dist="44450" dir="162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7315199" y="0"/>
            <a:ext cx="1828802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57" h="21600" extrusionOk="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 w="12700">
            <a:miter lim="400000"/>
          </a:ln>
          <a:effectLst>
            <a:outerShdw blurRad="50800" dist="50800" dir="108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92075"/>
            <a:ext cx="7467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153400" y="6651641"/>
            <a:ext cx="762000" cy="13554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spAutoFit/>
          </a:bodyPr>
          <a:lstStyle>
            <a:lvl1pPr algn="r">
              <a:defRPr sz="1000">
                <a:solidFill>
                  <a:srgbClr val="9B999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9pPr>
    </p:titleStyle>
    <p:bodyStyle>
      <a:lvl1pPr marL="420623" marR="0" indent="-384047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80000"/>
        <a:buFont typeface="Wingdings 2"/>
        <a:buChar char="⦿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764579" marR="0" indent="-316523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90000"/>
        <a:buFont typeface="Wingdings 2"/>
        <a:buChar char="●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1069847" marR="0" indent="-32004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85000"/>
        <a:buFont typeface="Wingdings 2"/>
        <a:buChar char="○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1399032" marR="0" indent="-356616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90000"/>
        <a:buFont typeface="Wingdings 2"/>
        <a:buChar char="●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1581911" marR="0" indent="-27431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Wingdings 2"/>
        <a:buChar char="-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1792222" marR="0" indent="-27431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Wingdings 2"/>
        <a:buChar char="-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2042159" marR="0" indent="-30479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Wingdings 2"/>
        <a:buChar char="•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2299715" marR="0" indent="-34289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Wingdings 2"/>
        <a:buChar char="▪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2491738" marR="0" indent="-34289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Wingdings 2"/>
        <a:buChar char="•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"/><Relationship Id="rId5" Type="http://schemas.openxmlformats.org/officeDocument/2006/relationships/image" Target="../media/image25.tif"/><Relationship Id="rId4" Type="http://schemas.openxmlformats.org/officeDocument/2006/relationships/image" Target="../media/image24.t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://www.kofc.or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/>
          <p:nvPr>
            <p:ph idx="4294967295" type="ctrTitle"/>
          </p:nvPr>
        </p:nvSpPr>
        <p:spPr>
          <a:xfrm>
            <a:off x="429060" y="3337558"/>
            <a:ext cx="64800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D4E8"/>
              </a:buClr>
              <a:buSzPct val="25000"/>
              <a:buFont typeface="Source Sans Pro"/>
              <a:buNone/>
            </a:pPr>
            <a:r>
              <a:rPr b="1" lang="en-US" sz="4600" cap="none">
                <a:solidFill>
                  <a:srgbClr val="9FD4E8"/>
                </a:solidFill>
                <a:effectLst>
                  <a:outerShdw blurRad="50800" rotWithShape="0" dir="5400000" dist="38100">
                    <a:srgbClr val="000000">
                      <a:alpha val="50000"/>
                    </a:srgbClr>
                  </a:outerShdw>
                </a:effectLst>
              </a:rPr>
              <a:t>BUDGET, VOUCHERS, AND PER CAPITA</a:t>
            </a:r>
          </a:p>
        </p:txBody>
      </p:sp>
      <p:sp>
        <p:nvSpPr>
          <p:cNvPr id="670" name="Shape 670"/>
          <p:cNvSpPr txBox="1"/>
          <p:nvPr>
            <p:ph idx="4294967295" type="subTitle"/>
          </p:nvPr>
        </p:nvSpPr>
        <p:spPr>
          <a:xfrm>
            <a:off x="433046" y="1544812"/>
            <a:ext cx="6480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FFFFFF"/>
                </a:solidFill>
              </a:rPr>
              <a:t>Knights of Columbus </a:t>
            </a:r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en-US" sz="2000"/>
              <a:t>                                                                            K.C.L.S.  </a:t>
            </a: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en-US" sz="2000"/>
              <a:t>                                                                      July</a:t>
            </a:r>
            <a:r>
              <a:rPr lang="en-US" sz="2000">
                <a:solidFill>
                  <a:srgbClr val="FFFFFF"/>
                </a:solidFill>
              </a:rPr>
              <a:t> 16, 2016</a:t>
            </a:r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66478" y="204781"/>
            <a:ext cx="2116500" cy="21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Shape 6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533400"/>
            <a:ext cx="2126100" cy="21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Receipt of Money</a:t>
            </a:r>
          </a:p>
        </p:txBody>
      </p:sp>
      <p:grpSp>
        <p:nvGrpSpPr>
          <p:cNvPr id="167" name="Group 167"/>
          <p:cNvGrpSpPr/>
          <p:nvPr/>
        </p:nvGrpSpPr>
        <p:grpSpPr>
          <a:xfrm>
            <a:off x="447623" y="4013199"/>
            <a:ext cx="2146304" cy="1371606"/>
            <a:chOff x="0" y="0"/>
            <a:chExt cx="2146303" cy="1371605"/>
          </a:xfrm>
        </p:grpSpPr>
        <p:sp>
          <p:nvSpPr>
            <p:cNvPr id="165" name="Shape 165"/>
            <p:cNvSpPr/>
            <p:nvPr/>
          </p:nvSpPr>
          <p:spPr>
            <a:xfrm>
              <a:off x="12700" y="-1"/>
              <a:ext cx="2133604" cy="1371606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0" y="156326"/>
              <a:ext cx="2133604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Financial Secretary develops Transmittal &amp; issues moneys to Treasurer</a:t>
              </a:r>
            </a:p>
          </p:txBody>
        </p:sp>
      </p:grpSp>
      <p:grpSp>
        <p:nvGrpSpPr>
          <p:cNvPr id="170" name="Group 170"/>
          <p:cNvGrpSpPr/>
          <p:nvPr/>
        </p:nvGrpSpPr>
        <p:grpSpPr>
          <a:xfrm>
            <a:off x="444500" y="1714500"/>
            <a:ext cx="2133600" cy="1371600"/>
            <a:chOff x="0" y="0"/>
            <a:chExt cx="2133600" cy="1371600"/>
          </a:xfrm>
        </p:grpSpPr>
        <p:sp>
          <p:nvSpPr>
            <p:cNvPr id="168" name="Shape 168"/>
            <p:cNvSpPr/>
            <p:nvPr/>
          </p:nvSpPr>
          <p:spPr>
            <a:xfrm>
              <a:off x="0" y="0"/>
              <a:ext cx="21336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0" y="289487"/>
              <a:ext cx="2133600" cy="792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Financial Secretary receives all moneys for Council</a:t>
              </a:r>
            </a:p>
          </p:txBody>
        </p:sp>
      </p:grpSp>
      <p:sp>
        <p:nvSpPr>
          <p:cNvPr id="171" name="Shape 171"/>
          <p:cNvSpPr/>
          <p:nvPr/>
        </p:nvSpPr>
        <p:spPr>
          <a:xfrm flipH="1">
            <a:off x="1517538" y="3103065"/>
            <a:ext cx="1" cy="888209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pic>
        <p:nvPicPr>
          <p:cNvPr id="172" name="image3.jpeg"/>
          <p:cNvPicPr>
            <a:picLocks noChangeAspect="1"/>
          </p:cNvPicPr>
          <p:nvPr/>
        </p:nvPicPr>
        <p:blipFill>
          <a:blip r:embed="rId2">
            <a:alphaModFix amt="43810"/>
            <a:extLst/>
          </a:blip>
          <a:stretch>
            <a:fillRect/>
          </a:stretch>
        </p:blipFill>
        <p:spPr>
          <a:xfrm>
            <a:off x="7728315" y="-1283848"/>
            <a:ext cx="1459773" cy="1143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4.jpeg"/>
          <p:cNvPicPr>
            <a:picLocks noChangeAspect="1"/>
          </p:cNvPicPr>
          <p:nvPr/>
        </p:nvPicPr>
        <p:blipFill>
          <a:blip r:embed="rId3">
            <a:alphaModFix amt="89223"/>
            <a:extLst/>
          </a:blip>
          <a:stretch>
            <a:fillRect/>
          </a:stretch>
        </p:blipFill>
        <p:spPr>
          <a:xfrm>
            <a:off x="6451600" y="274638"/>
            <a:ext cx="1524000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55875" y="2672071"/>
            <a:ext cx="437215" cy="594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Receipt of Money</a:t>
            </a:r>
          </a:p>
        </p:txBody>
      </p:sp>
      <p:grpSp>
        <p:nvGrpSpPr>
          <p:cNvPr id="179" name="Group 179"/>
          <p:cNvGrpSpPr/>
          <p:nvPr/>
        </p:nvGrpSpPr>
        <p:grpSpPr>
          <a:xfrm>
            <a:off x="447623" y="4013199"/>
            <a:ext cx="2146304" cy="1371606"/>
            <a:chOff x="0" y="0"/>
            <a:chExt cx="2146303" cy="1371605"/>
          </a:xfrm>
        </p:grpSpPr>
        <p:sp>
          <p:nvSpPr>
            <p:cNvPr id="177" name="Shape 177"/>
            <p:cNvSpPr/>
            <p:nvPr/>
          </p:nvSpPr>
          <p:spPr>
            <a:xfrm>
              <a:off x="12700" y="-1"/>
              <a:ext cx="2133604" cy="1371606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0" y="156326"/>
              <a:ext cx="2133604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Financial Secretary develops Transmittal &amp; issues moneys to Treasurer</a:t>
              </a:r>
            </a:p>
          </p:txBody>
        </p:sp>
      </p:grpSp>
      <p:grpSp>
        <p:nvGrpSpPr>
          <p:cNvPr id="182" name="Group 182"/>
          <p:cNvGrpSpPr/>
          <p:nvPr/>
        </p:nvGrpSpPr>
        <p:grpSpPr>
          <a:xfrm>
            <a:off x="444500" y="1714500"/>
            <a:ext cx="2133600" cy="1371600"/>
            <a:chOff x="0" y="0"/>
            <a:chExt cx="2133600" cy="1371600"/>
          </a:xfrm>
        </p:grpSpPr>
        <p:sp>
          <p:nvSpPr>
            <p:cNvPr id="180" name="Shape 180"/>
            <p:cNvSpPr/>
            <p:nvPr/>
          </p:nvSpPr>
          <p:spPr>
            <a:xfrm>
              <a:off x="0" y="0"/>
              <a:ext cx="21336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0" y="289487"/>
              <a:ext cx="2133600" cy="792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Financial Secretary receives all moneys for Council</a:t>
              </a:r>
            </a:p>
          </p:txBody>
        </p:sp>
      </p:grpSp>
      <p:sp>
        <p:nvSpPr>
          <p:cNvPr id="183" name="Shape 183"/>
          <p:cNvSpPr/>
          <p:nvPr/>
        </p:nvSpPr>
        <p:spPr>
          <a:xfrm flipH="1">
            <a:off x="1517538" y="3103065"/>
            <a:ext cx="1" cy="888209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2544335" y="4736715"/>
            <a:ext cx="762935" cy="4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grpSp>
        <p:nvGrpSpPr>
          <p:cNvPr id="187" name="Group 187"/>
          <p:cNvGrpSpPr/>
          <p:nvPr/>
        </p:nvGrpSpPr>
        <p:grpSpPr>
          <a:xfrm>
            <a:off x="3282117" y="4017010"/>
            <a:ext cx="2138396" cy="1367982"/>
            <a:chOff x="0" y="0"/>
            <a:chExt cx="2138395" cy="1367981"/>
          </a:xfrm>
        </p:grpSpPr>
        <p:sp>
          <p:nvSpPr>
            <p:cNvPr id="185" name="Shape 185"/>
            <p:cNvSpPr/>
            <p:nvPr/>
          </p:nvSpPr>
          <p:spPr>
            <a:xfrm>
              <a:off x="20609" y="-1"/>
              <a:ext cx="2117786" cy="1367982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-1" y="19163"/>
              <a:ext cx="2133606" cy="1326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Treasurer receives monies &amp; issues Receipt to 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Financial Secretary 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(Form 281)</a:t>
              </a:r>
            </a:p>
          </p:txBody>
        </p:sp>
      </p:grpSp>
      <p:pic>
        <p:nvPicPr>
          <p:cNvPr id="188" name="image3.jpeg"/>
          <p:cNvPicPr>
            <a:picLocks noChangeAspect="1"/>
          </p:cNvPicPr>
          <p:nvPr/>
        </p:nvPicPr>
        <p:blipFill>
          <a:blip r:embed="rId2">
            <a:alphaModFix amt="43810"/>
            <a:extLst/>
          </a:blip>
          <a:stretch>
            <a:fillRect/>
          </a:stretch>
        </p:blipFill>
        <p:spPr>
          <a:xfrm>
            <a:off x="7728315" y="-1283848"/>
            <a:ext cx="1459773" cy="1143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4.jpeg"/>
          <p:cNvPicPr>
            <a:picLocks noChangeAspect="1"/>
          </p:cNvPicPr>
          <p:nvPr/>
        </p:nvPicPr>
        <p:blipFill>
          <a:blip r:embed="rId3">
            <a:alphaModFix amt="89223"/>
            <a:extLst/>
          </a:blip>
          <a:stretch>
            <a:fillRect/>
          </a:stretch>
        </p:blipFill>
        <p:spPr>
          <a:xfrm>
            <a:off x="6451600" y="274638"/>
            <a:ext cx="1524000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55875" y="2672071"/>
            <a:ext cx="437215" cy="594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Receipt of Money</a:t>
            </a:r>
          </a:p>
        </p:txBody>
      </p:sp>
      <p:sp>
        <p:nvSpPr>
          <p:cNvPr id="193" name="Shape 193"/>
          <p:cNvSpPr/>
          <p:nvPr/>
        </p:nvSpPr>
        <p:spPr>
          <a:xfrm>
            <a:off x="3276600" y="1714500"/>
            <a:ext cx="2133600" cy="13716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507580"/>
            </a:solidFill>
            <a:bevel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96" name="Group 196"/>
          <p:cNvGrpSpPr/>
          <p:nvPr/>
        </p:nvGrpSpPr>
        <p:grpSpPr>
          <a:xfrm>
            <a:off x="447623" y="4013199"/>
            <a:ext cx="2146304" cy="1371606"/>
            <a:chOff x="0" y="0"/>
            <a:chExt cx="2146303" cy="1371605"/>
          </a:xfrm>
        </p:grpSpPr>
        <p:sp>
          <p:nvSpPr>
            <p:cNvPr id="194" name="Shape 194"/>
            <p:cNvSpPr/>
            <p:nvPr/>
          </p:nvSpPr>
          <p:spPr>
            <a:xfrm>
              <a:off x="12700" y="-1"/>
              <a:ext cx="2133604" cy="1371606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0" y="156326"/>
              <a:ext cx="2133604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Financial Secretary develops Transmittal &amp; issues moneys to Treasurer</a:t>
              </a:r>
            </a:p>
          </p:txBody>
        </p:sp>
      </p:grpSp>
      <p:grpSp>
        <p:nvGrpSpPr>
          <p:cNvPr id="199" name="Group 199"/>
          <p:cNvGrpSpPr/>
          <p:nvPr/>
        </p:nvGrpSpPr>
        <p:grpSpPr>
          <a:xfrm>
            <a:off x="444500" y="1714500"/>
            <a:ext cx="2133600" cy="1371600"/>
            <a:chOff x="0" y="0"/>
            <a:chExt cx="2133600" cy="1371600"/>
          </a:xfrm>
        </p:grpSpPr>
        <p:sp>
          <p:nvSpPr>
            <p:cNvPr id="197" name="Shape 197"/>
            <p:cNvSpPr/>
            <p:nvPr/>
          </p:nvSpPr>
          <p:spPr>
            <a:xfrm>
              <a:off x="0" y="0"/>
              <a:ext cx="21336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0" y="289487"/>
              <a:ext cx="2133600" cy="792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Financial Secretary receives all moneys for Council</a:t>
              </a:r>
            </a:p>
          </p:txBody>
        </p:sp>
      </p:grpSp>
      <p:sp>
        <p:nvSpPr>
          <p:cNvPr id="200" name="Shape 200"/>
          <p:cNvSpPr/>
          <p:nvPr/>
        </p:nvSpPr>
        <p:spPr>
          <a:xfrm flipH="1">
            <a:off x="1517538" y="3103065"/>
            <a:ext cx="1" cy="888209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3279723" y="1705450"/>
            <a:ext cx="2143177" cy="132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>
                <a:latin typeface="+mj-lt"/>
                <a:ea typeface="+mj-ea"/>
                <a:cs typeface="+mj-cs"/>
                <a:sym typeface="Avenir Roman"/>
              </a:defRPr>
            </a:pPr>
            <a:r>
              <a: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Treasurer creates Bank Deposit Slip, Deposits Moneys </a:t>
            </a:r>
          </a:p>
          <a:p>
            <a:pPr algn="ctr">
              <a:defRPr>
                <a:latin typeface="+mj-lt"/>
                <a:ea typeface="+mj-ea"/>
                <a:cs typeface="+mj-cs"/>
                <a:sym typeface="Avenir Roman"/>
              </a:defRPr>
            </a:pPr>
            <a:r>
              <a: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 obtains Bank Deposit Receipt</a:t>
            </a:r>
          </a:p>
        </p:txBody>
      </p:sp>
      <p:sp>
        <p:nvSpPr>
          <p:cNvPr id="202" name="Shape 202"/>
          <p:cNvSpPr/>
          <p:nvPr/>
        </p:nvSpPr>
        <p:spPr>
          <a:xfrm flipV="1">
            <a:off x="4349724" y="3103882"/>
            <a:ext cx="1" cy="886575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2544335" y="4736715"/>
            <a:ext cx="762935" cy="4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grpSp>
        <p:nvGrpSpPr>
          <p:cNvPr id="206" name="Group 206"/>
          <p:cNvGrpSpPr/>
          <p:nvPr/>
        </p:nvGrpSpPr>
        <p:grpSpPr>
          <a:xfrm>
            <a:off x="3282117" y="4017010"/>
            <a:ext cx="2138396" cy="1367982"/>
            <a:chOff x="0" y="0"/>
            <a:chExt cx="2138395" cy="1367981"/>
          </a:xfrm>
        </p:grpSpPr>
        <p:sp>
          <p:nvSpPr>
            <p:cNvPr id="204" name="Shape 204"/>
            <p:cNvSpPr/>
            <p:nvPr/>
          </p:nvSpPr>
          <p:spPr>
            <a:xfrm>
              <a:off x="20609" y="-1"/>
              <a:ext cx="2117786" cy="1367982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-1" y="19163"/>
              <a:ext cx="2133606" cy="1326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Treasurer receives monies &amp; issues Receipt to 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Financial Secretary 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(Form 281)</a:t>
              </a:r>
            </a:p>
          </p:txBody>
        </p:sp>
      </p:grpSp>
      <p:pic>
        <p:nvPicPr>
          <p:cNvPr id="207" name="image3.jpeg"/>
          <p:cNvPicPr>
            <a:picLocks noChangeAspect="1"/>
          </p:cNvPicPr>
          <p:nvPr/>
        </p:nvPicPr>
        <p:blipFill>
          <a:blip r:embed="rId2">
            <a:alphaModFix amt="43810"/>
            <a:extLst/>
          </a:blip>
          <a:stretch>
            <a:fillRect/>
          </a:stretch>
        </p:blipFill>
        <p:spPr>
          <a:xfrm>
            <a:off x="7728315" y="-1283848"/>
            <a:ext cx="1459773" cy="1143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4.jpeg"/>
          <p:cNvPicPr>
            <a:picLocks noChangeAspect="1"/>
          </p:cNvPicPr>
          <p:nvPr/>
        </p:nvPicPr>
        <p:blipFill>
          <a:blip r:embed="rId3">
            <a:alphaModFix amt="89223"/>
            <a:extLst/>
          </a:blip>
          <a:stretch>
            <a:fillRect/>
          </a:stretch>
        </p:blipFill>
        <p:spPr>
          <a:xfrm>
            <a:off x="6451600" y="274638"/>
            <a:ext cx="1524000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95830" y="2919781"/>
            <a:ext cx="404872" cy="414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55875" y="2672071"/>
            <a:ext cx="437215" cy="594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Receipt of Money</a:t>
            </a:r>
          </a:p>
        </p:txBody>
      </p:sp>
      <p:sp>
        <p:nvSpPr>
          <p:cNvPr id="213" name="Shape 213"/>
          <p:cNvSpPr/>
          <p:nvPr/>
        </p:nvSpPr>
        <p:spPr>
          <a:xfrm>
            <a:off x="3276600" y="1714500"/>
            <a:ext cx="2133600" cy="13716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507580"/>
            </a:solidFill>
            <a:bevel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16" name="Group 216"/>
          <p:cNvGrpSpPr/>
          <p:nvPr/>
        </p:nvGrpSpPr>
        <p:grpSpPr>
          <a:xfrm>
            <a:off x="447623" y="4013199"/>
            <a:ext cx="2146304" cy="1371606"/>
            <a:chOff x="0" y="0"/>
            <a:chExt cx="2146303" cy="1371605"/>
          </a:xfrm>
        </p:grpSpPr>
        <p:sp>
          <p:nvSpPr>
            <p:cNvPr id="214" name="Shape 214"/>
            <p:cNvSpPr/>
            <p:nvPr/>
          </p:nvSpPr>
          <p:spPr>
            <a:xfrm>
              <a:off x="12700" y="-1"/>
              <a:ext cx="2133604" cy="1371606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0" y="156326"/>
              <a:ext cx="2133604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Financial Secretary develops Transmittal &amp; issues moneys to Treasurer</a:t>
              </a:r>
            </a:p>
          </p:txBody>
        </p:sp>
      </p:grpSp>
      <p:grpSp>
        <p:nvGrpSpPr>
          <p:cNvPr id="219" name="Group 219"/>
          <p:cNvGrpSpPr/>
          <p:nvPr/>
        </p:nvGrpSpPr>
        <p:grpSpPr>
          <a:xfrm>
            <a:off x="6108700" y="4013386"/>
            <a:ext cx="2209800" cy="1371604"/>
            <a:chOff x="0" y="0"/>
            <a:chExt cx="2209800" cy="1371603"/>
          </a:xfrm>
        </p:grpSpPr>
        <p:sp>
          <p:nvSpPr>
            <p:cNvPr id="217" name="Shape 217"/>
            <p:cNvSpPr/>
            <p:nvPr/>
          </p:nvSpPr>
          <p:spPr>
            <a:xfrm>
              <a:off x="0" y="0"/>
              <a:ext cx="2209800" cy="1371604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0" y="22789"/>
              <a:ext cx="2209800" cy="1326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Financial Secretary submits Receipt (Form 281) to GK to be verified at next Council Meeting</a:t>
              </a:r>
            </a:p>
          </p:txBody>
        </p:sp>
      </p:grpSp>
      <p:grpSp>
        <p:nvGrpSpPr>
          <p:cNvPr id="222" name="Group 222"/>
          <p:cNvGrpSpPr/>
          <p:nvPr/>
        </p:nvGrpSpPr>
        <p:grpSpPr>
          <a:xfrm>
            <a:off x="444500" y="1714500"/>
            <a:ext cx="2133600" cy="1371600"/>
            <a:chOff x="0" y="0"/>
            <a:chExt cx="2133600" cy="1371600"/>
          </a:xfrm>
        </p:grpSpPr>
        <p:sp>
          <p:nvSpPr>
            <p:cNvPr id="220" name="Shape 220"/>
            <p:cNvSpPr/>
            <p:nvPr/>
          </p:nvSpPr>
          <p:spPr>
            <a:xfrm>
              <a:off x="0" y="0"/>
              <a:ext cx="21336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0" y="289487"/>
              <a:ext cx="2133600" cy="792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Financial Secretary receives all moneys for Council</a:t>
              </a:r>
            </a:p>
          </p:txBody>
        </p:sp>
      </p:grpSp>
      <p:sp>
        <p:nvSpPr>
          <p:cNvPr id="223" name="Shape 223"/>
          <p:cNvSpPr/>
          <p:nvPr/>
        </p:nvSpPr>
        <p:spPr>
          <a:xfrm flipH="1">
            <a:off x="1517538" y="3103065"/>
            <a:ext cx="1" cy="888209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3279723" y="1705450"/>
            <a:ext cx="2143177" cy="132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>
                <a:latin typeface="+mj-lt"/>
                <a:ea typeface="+mj-ea"/>
                <a:cs typeface="+mj-cs"/>
                <a:sym typeface="Avenir Roman"/>
              </a:defRPr>
            </a:pPr>
            <a:r>
              <a: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Treasurer creates Bank Deposit Slip, Deposits Moneys </a:t>
            </a:r>
          </a:p>
          <a:p>
            <a:pPr algn="ctr">
              <a:defRPr>
                <a:latin typeface="+mj-lt"/>
                <a:ea typeface="+mj-ea"/>
                <a:cs typeface="+mj-cs"/>
                <a:sym typeface="Avenir Roman"/>
              </a:defRPr>
            </a:pPr>
            <a:r>
              <a: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 obtains Bank Deposit Receipt</a:t>
            </a:r>
          </a:p>
        </p:txBody>
      </p:sp>
      <p:sp>
        <p:nvSpPr>
          <p:cNvPr id="225" name="Shape 225"/>
          <p:cNvSpPr/>
          <p:nvPr/>
        </p:nvSpPr>
        <p:spPr>
          <a:xfrm flipV="1">
            <a:off x="4349724" y="3103882"/>
            <a:ext cx="1" cy="886575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2544335" y="4736715"/>
            <a:ext cx="762935" cy="4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grpSp>
        <p:nvGrpSpPr>
          <p:cNvPr id="229" name="Group 229"/>
          <p:cNvGrpSpPr/>
          <p:nvPr/>
        </p:nvGrpSpPr>
        <p:grpSpPr>
          <a:xfrm>
            <a:off x="3282117" y="4017010"/>
            <a:ext cx="2138396" cy="1367982"/>
            <a:chOff x="0" y="0"/>
            <a:chExt cx="2138395" cy="1367981"/>
          </a:xfrm>
        </p:grpSpPr>
        <p:sp>
          <p:nvSpPr>
            <p:cNvPr id="227" name="Shape 227"/>
            <p:cNvSpPr/>
            <p:nvPr/>
          </p:nvSpPr>
          <p:spPr>
            <a:xfrm>
              <a:off x="20609" y="-1"/>
              <a:ext cx="2117786" cy="1367982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-1" y="19163"/>
              <a:ext cx="2133606" cy="1326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Treasurer receives monies &amp; issues Receipt to 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Financial Secretary 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(Form 281)</a:t>
              </a:r>
            </a:p>
          </p:txBody>
        </p:sp>
      </p:grpSp>
      <p:sp>
        <p:nvSpPr>
          <p:cNvPr id="230" name="Shape 230"/>
          <p:cNvSpPr/>
          <p:nvPr/>
        </p:nvSpPr>
        <p:spPr>
          <a:xfrm>
            <a:off x="5384334" y="4699186"/>
            <a:ext cx="762934" cy="1"/>
          </a:xfrm>
          <a:prstGeom prst="line">
            <a:avLst/>
          </a:prstGeom>
          <a:ln w="38100">
            <a:solidFill>
              <a:srgbClr val="6A9DAE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pic>
        <p:nvPicPr>
          <p:cNvPr id="231" name="image3.jpeg"/>
          <p:cNvPicPr>
            <a:picLocks noChangeAspect="1"/>
          </p:cNvPicPr>
          <p:nvPr/>
        </p:nvPicPr>
        <p:blipFill>
          <a:blip r:embed="rId2">
            <a:alphaModFix amt="43810"/>
            <a:extLst/>
          </a:blip>
          <a:stretch>
            <a:fillRect/>
          </a:stretch>
        </p:blipFill>
        <p:spPr>
          <a:xfrm>
            <a:off x="7728315" y="-1283848"/>
            <a:ext cx="1459773" cy="1143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4.jpeg"/>
          <p:cNvPicPr>
            <a:picLocks noChangeAspect="1"/>
          </p:cNvPicPr>
          <p:nvPr/>
        </p:nvPicPr>
        <p:blipFill>
          <a:blip r:embed="rId3">
            <a:alphaModFix amt="89223"/>
            <a:extLst/>
          </a:blip>
          <a:stretch>
            <a:fillRect/>
          </a:stretch>
        </p:blipFill>
        <p:spPr>
          <a:xfrm>
            <a:off x="6451600" y="274638"/>
            <a:ext cx="1524000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95830" y="2919781"/>
            <a:ext cx="404872" cy="414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55875" y="2672071"/>
            <a:ext cx="437215" cy="594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Receipt of Money</a:t>
            </a:r>
          </a:p>
        </p:txBody>
      </p:sp>
      <p:sp>
        <p:nvSpPr>
          <p:cNvPr id="237" name="Shape 237"/>
          <p:cNvSpPr/>
          <p:nvPr/>
        </p:nvSpPr>
        <p:spPr>
          <a:xfrm>
            <a:off x="3276600" y="1714500"/>
            <a:ext cx="2133600" cy="13716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507580"/>
            </a:solidFill>
            <a:bevel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40" name="Group 240"/>
          <p:cNvGrpSpPr/>
          <p:nvPr/>
        </p:nvGrpSpPr>
        <p:grpSpPr>
          <a:xfrm>
            <a:off x="447623" y="4013199"/>
            <a:ext cx="2146304" cy="1371606"/>
            <a:chOff x="0" y="0"/>
            <a:chExt cx="2146303" cy="1371605"/>
          </a:xfrm>
        </p:grpSpPr>
        <p:sp>
          <p:nvSpPr>
            <p:cNvPr id="238" name="Shape 238"/>
            <p:cNvSpPr/>
            <p:nvPr/>
          </p:nvSpPr>
          <p:spPr>
            <a:xfrm>
              <a:off x="12700" y="-1"/>
              <a:ext cx="2133604" cy="1371606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0" y="156326"/>
              <a:ext cx="2133604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Financial Secretary develops Transmittal &amp; issues moneys to Treasurer</a:t>
              </a:r>
            </a:p>
          </p:txBody>
        </p:sp>
      </p:grpSp>
      <p:grpSp>
        <p:nvGrpSpPr>
          <p:cNvPr id="243" name="Group 243"/>
          <p:cNvGrpSpPr/>
          <p:nvPr/>
        </p:nvGrpSpPr>
        <p:grpSpPr>
          <a:xfrm>
            <a:off x="6108700" y="4013386"/>
            <a:ext cx="2209800" cy="1371604"/>
            <a:chOff x="0" y="0"/>
            <a:chExt cx="2209800" cy="1371603"/>
          </a:xfrm>
        </p:grpSpPr>
        <p:sp>
          <p:nvSpPr>
            <p:cNvPr id="241" name="Shape 241"/>
            <p:cNvSpPr/>
            <p:nvPr/>
          </p:nvSpPr>
          <p:spPr>
            <a:xfrm>
              <a:off x="0" y="0"/>
              <a:ext cx="2209800" cy="1371604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0" y="22789"/>
              <a:ext cx="2209800" cy="1326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Financial Secretary submits Receipt (Form 281) to GK to be verified at next Council Meeting</a:t>
              </a:r>
            </a:p>
          </p:txBody>
        </p:sp>
      </p:grpSp>
      <p:grpSp>
        <p:nvGrpSpPr>
          <p:cNvPr id="246" name="Group 246"/>
          <p:cNvGrpSpPr/>
          <p:nvPr/>
        </p:nvGrpSpPr>
        <p:grpSpPr>
          <a:xfrm>
            <a:off x="6108700" y="1714498"/>
            <a:ext cx="2209800" cy="1371607"/>
            <a:chOff x="0" y="0"/>
            <a:chExt cx="2209800" cy="1371605"/>
          </a:xfrm>
        </p:grpSpPr>
        <p:sp>
          <p:nvSpPr>
            <p:cNvPr id="244" name="Shape 244"/>
            <p:cNvSpPr/>
            <p:nvPr/>
          </p:nvSpPr>
          <p:spPr>
            <a:xfrm>
              <a:off x="0" y="-1"/>
              <a:ext cx="2209800" cy="1371606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0" y="22788"/>
              <a:ext cx="2209800" cy="1326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Treasurer submits Bank Deposit Receipt to GK to be verified at next Council Meeting</a:t>
              </a:r>
            </a:p>
          </p:txBody>
        </p:sp>
      </p:grpSp>
      <p:grpSp>
        <p:nvGrpSpPr>
          <p:cNvPr id="249" name="Group 249"/>
          <p:cNvGrpSpPr/>
          <p:nvPr/>
        </p:nvGrpSpPr>
        <p:grpSpPr>
          <a:xfrm>
            <a:off x="444500" y="1714500"/>
            <a:ext cx="2133600" cy="1371600"/>
            <a:chOff x="0" y="0"/>
            <a:chExt cx="2133600" cy="1371600"/>
          </a:xfrm>
        </p:grpSpPr>
        <p:sp>
          <p:nvSpPr>
            <p:cNvPr id="247" name="Shape 247"/>
            <p:cNvSpPr/>
            <p:nvPr/>
          </p:nvSpPr>
          <p:spPr>
            <a:xfrm>
              <a:off x="0" y="0"/>
              <a:ext cx="21336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0" y="289487"/>
              <a:ext cx="2133600" cy="792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Financial Secretary receives all moneys for Council</a:t>
              </a:r>
            </a:p>
          </p:txBody>
        </p:sp>
      </p:grpSp>
      <p:sp>
        <p:nvSpPr>
          <p:cNvPr id="250" name="Shape 250"/>
          <p:cNvSpPr/>
          <p:nvPr/>
        </p:nvSpPr>
        <p:spPr>
          <a:xfrm flipH="1">
            <a:off x="1517538" y="3103065"/>
            <a:ext cx="1" cy="888209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6667909" y="3119940"/>
            <a:ext cx="3" cy="875930"/>
          </a:xfrm>
          <a:prstGeom prst="line">
            <a:avLst/>
          </a:prstGeom>
          <a:ln w="38100">
            <a:solidFill>
              <a:srgbClr val="6A9DAE"/>
            </a:solidFill>
            <a:prstDash val="sysDot"/>
            <a:miter lim="400000"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3279723" y="1705450"/>
            <a:ext cx="2143177" cy="132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>
                <a:latin typeface="+mj-lt"/>
                <a:ea typeface="+mj-ea"/>
                <a:cs typeface="+mj-cs"/>
                <a:sym typeface="Avenir Roman"/>
              </a:defRPr>
            </a:pPr>
            <a:r>
              <a: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Treasurer creates Bank Deposit Slip, Deposits Moneys </a:t>
            </a:r>
          </a:p>
          <a:p>
            <a:pPr algn="ctr">
              <a:defRPr>
                <a:latin typeface="+mj-lt"/>
                <a:ea typeface="+mj-ea"/>
                <a:cs typeface="+mj-cs"/>
                <a:sym typeface="Avenir Roman"/>
              </a:defRPr>
            </a:pPr>
            <a:r>
              <a: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 obtains Bank Deposit Receipt</a:t>
            </a:r>
          </a:p>
        </p:txBody>
      </p:sp>
      <p:sp>
        <p:nvSpPr>
          <p:cNvPr id="253" name="Shape 253"/>
          <p:cNvSpPr/>
          <p:nvPr/>
        </p:nvSpPr>
        <p:spPr>
          <a:xfrm flipV="1">
            <a:off x="4349724" y="3103882"/>
            <a:ext cx="1" cy="886575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2544335" y="4736715"/>
            <a:ext cx="762935" cy="4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grpSp>
        <p:nvGrpSpPr>
          <p:cNvPr id="257" name="Group 257"/>
          <p:cNvGrpSpPr/>
          <p:nvPr/>
        </p:nvGrpSpPr>
        <p:grpSpPr>
          <a:xfrm>
            <a:off x="3282117" y="4017010"/>
            <a:ext cx="2138396" cy="1367982"/>
            <a:chOff x="0" y="0"/>
            <a:chExt cx="2138395" cy="1367981"/>
          </a:xfrm>
        </p:grpSpPr>
        <p:sp>
          <p:nvSpPr>
            <p:cNvPr id="255" name="Shape 255"/>
            <p:cNvSpPr/>
            <p:nvPr/>
          </p:nvSpPr>
          <p:spPr>
            <a:xfrm>
              <a:off x="20609" y="-1"/>
              <a:ext cx="2117786" cy="1367982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-1" y="19163"/>
              <a:ext cx="2133606" cy="1326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Treasurer receives monies &amp; issues Receipt to 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Financial Secretary 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(Form 281)</a:t>
              </a:r>
            </a:p>
          </p:txBody>
        </p:sp>
      </p:grpSp>
      <p:sp>
        <p:nvSpPr>
          <p:cNvPr id="258" name="Shape 258"/>
          <p:cNvSpPr/>
          <p:nvPr/>
        </p:nvSpPr>
        <p:spPr>
          <a:xfrm>
            <a:off x="5384334" y="4699186"/>
            <a:ext cx="762934" cy="1"/>
          </a:xfrm>
          <a:prstGeom prst="line">
            <a:avLst/>
          </a:prstGeom>
          <a:ln w="38100">
            <a:solidFill>
              <a:srgbClr val="6A9DAE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5384334" y="2368463"/>
            <a:ext cx="762934" cy="1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7795189" y="3087308"/>
            <a:ext cx="3" cy="941197"/>
          </a:xfrm>
          <a:prstGeom prst="line">
            <a:avLst/>
          </a:prstGeom>
          <a:ln w="38100">
            <a:solidFill>
              <a:srgbClr val="6A9DAE"/>
            </a:solidFill>
            <a:prstDash val="sysDot"/>
            <a:miter lim="400000"/>
            <a:head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pic>
        <p:nvPicPr>
          <p:cNvPr id="261" name="image3.jpeg"/>
          <p:cNvPicPr>
            <a:picLocks noChangeAspect="1"/>
          </p:cNvPicPr>
          <p:nvPr/>
        </p:nvPicPr>
        <p:blipFill>
          <a:blip r:embed="rId2">
            <a:alphaModFix amt="43810"/>
            <a:extLst/>
          </a:blip>
          <a:stretch>
            <a:fillRect/>
          </a:stretch>
        </p:blipFill>
        <p:spPr>
          <a:xfrm>
            <a:off x="7728315" y="-1283848"/>
            <a:ext cx="1459773" cy="1143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4.jpeg"/>
          <p:cNvPicPr>
            <a:picLocks noChangeAspect="1"/>
          </p:cNvPicPr>
          <p:nvPr/>
        </p:nvPicPr>
        <p:blipFill>
          <a:blip r:embed="rId3">
            <a:alphaModFix amt="89223"/>
            <a:extLst/>
          </a:blip>
          <a:stretch>
            <a:fillRect/>
          </a:stretch>
        </p:blipFill>
        <p:spPr>
          <a:xfrm>
            <a:off x="6451600" y="274638"/>
            <a:ext cx="1524000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95830" y="2919781"/>
            <a:ext cx="404872" cy="414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55875" y="2672071"/>
            <a:ext cx="437215" cy="594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Receipt of Money</a:t>
            </a:r>
          </a:p>
        </p:txBody>
      </p:sp>
      <p:sp>
        <p:nvSpPr>
          <p:cNvPr id="267" name="Shape 267"/>
          <p:cNvSpPr/>
          <p:nvPr/>
        </p:nvSpPr>
        <p:spPr>
          <a:xfrm>
            <a:off x="3276600" y="1714500"/>
            <a:ext cx="2133600" cy="13716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507580"/>
            </a:solidFill>
            <a:bevel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70" name="Group 270"/>
          <p:cNvGrpSpPr/>
          <p:nvPr/>
        </p:nvGrpSpPr>
        <p:grpSpPr>
          <a:xfrm>
            <a:off x="447623" y="4013199"/>
            <a:ext cx="2146304" cy="1371606"/>
            <a:chOff x="0" y="0"/>
            <a:chExt cx="2146303" cy="1371605"/>
          </a:xfrm>
        </p:grpSpPr>
        <p:sp>
          <p:nvSpPr>
            <p:cNvPr id="268" name="Shape 268"/>
            <p:cNvSpPr/>
            <p:nvPr/>
          </p:nvSpPr>
          <p:spPr>
            <a:xfrm>
              <a:off x="12700" y="-1"/>
              <a:ext cx="2133604" cy="1371606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0" y="156326"/>
              <a:ext cx="2133604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Financial Secretary develops Transmittal &amp; issues moneys to Treasurer</a:t>
              </a:r>
            </a:p>
          </p:txBody>
        </p:sp>
      </p:grpSp>
      <p:grpSp>
        <p:nvGrpSpPr>
          <p:cNvPr id="273" name="Group 273"/>
          <p:cNvGrpSpPr/>
          <p:nvPr/>
        </p:nvGrpSpPr>
        <p:grpSpPr>
          <a:xfrm>
            <a:off x="6108700" y="4013386"/>
            <a:ext cx="2209800" cy="1371604"/>
            <a:chOff x="0" y="0"/>
            <a:chExt cx="2209800" cy="1371603"/>
          </a:xfrm>
        </p:grpSpPr>
        <p:sp>
          <p:nvSpPr>
            <p:cNvPr id="271" name="Shape 271"/>
            <p:cNvSpPr/>
            <p:nvPr/>
          </p:nvSpPr>
          <p:spPr>
            <a:xfrm>
              <a:off x="0" y="0"/>
              <a:ext cx="2209800" cy="1371604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0" y="22789"/>
              <a:ext cx="2209800" cy="1326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Financial Secretary submits Receipt (Form 281) to GK to be verified at next Council Meeting</a:t>
              </a:r>
            </a:p>
          </p:txBody>
        </p:sp>
      </p:grpSp>
      <p:grpSp>
        <p:nvGrpSpPr>
          <p:cNvPr id="276" name="Group 276"/>
          <p:cNvGrpSpPr/>
          <p:nvPr/>
        </p:nvGrpSpPr>
        <p:grpSpPr>
          <a:xfrm>
            <a:off x="6108700" y="1714498"/>
            <a:ext cx="2209800" cy="1371607"/>
            <a:chOff x="0" y="0"/>
            <a:chExt cx="2209800" cy="1371605"/>
          </a:xfrm>
        </p:grpSpPr>
        <p:sp>
          <p:nvSpPr>
            <p:cNvPr id="274" name="Shape 274"/>
            <p:cNvSpPr/>
            <p:nvPr/>
          </p:nvSpPr>
          <p:spPr>
            <a:xfrm>
              <a:off x="0" y="-1"/>
              <a:ext cx="2209800" cy="1371606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0" y="22788"/>
              <a:ext cx="2209800" cy="1326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Treasurer submits Bank Deposit Receipt to GK to be verified at next Council Meeting</a:t>
              </a:r>
            </a:p>
          </p:txBody>
        </p:sp>
      </p:grpSp>
      <p:grpSp>
        <p:nvGrpSpPr>
          <p:cNvPr id="279" name="Group 279"/>
          <p:cNvGrpSpPr/>
          <p:nvPr/>
        </p:nvGrpSpPr>
        <p:grpSpPr>
          <a:xfrm>
            <a:off x="444500" y="1714500"/>
            <a:ext cx="2133600" cy="1371600"/>
            <a:chOff x="0" y="0"/>
            <a:chExt cx="2133600" cy="1371600"/>
          </a:xfrm>
        </p:grpSpPr>
        <p:sp>
          <p:nvSpPr>
            <p:cNvPr id="277" name="Shape 277"/>
            <p:cNvSpPr/>
            <p:nvPr/>
          </p:nvSpPr>
          <p:spPr>
            <a:xfrm>
              <a:off x="0" y="0"/>
              <a:ext cx="21336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0" y="289487"/>
              <a:ext cx="2133600" cy="792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Financial Secretary receives all moneys for Council</a:t>
              </a:r>
            </a:p>
          </p:txBody>
        </p:sp>
      </p:grpSp>
      <p:sp>
        <p:nvSpPr>
          <p:cNvPr id="280" name="Shape 280"/>
          <p:cNvSpPr/>
          <p:nvPr/>
        </p:nvSpPr>
        <p:spPr>
          <a:xfrm flipH="1">
            <a:off x="1517538" y="3103065"/>
            <a:ext cx="1" cy="888209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6667909" y="3119940"/>
            <a:ext cx="3" cy="875930"/>
          </a:xfrm>
          <a:prstGeom prst="line">
            <a:avLst/>
          </a:prstGeom>
          <a:ln w="38100">
            <a:solidFill>
              <a:srgbClr val="6A9DAE"/>
            </a:solidFill>
            <a:prstDash val="sysDot"/>
            <a:miter lim="400000"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406398" y="5576125"/>
            <a:ext cx="3911060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This Process occurs at each meeting</a:t>
            </a:r>
          </a:p>
        </p:txBody>
      </p:sp>
      <p:sp>
        <p:nvSpPr>
          <p:cNvPr id="283" name="Shape 283"/>
          <p:cNvSpPr/>
          <p:nvPr/>
        </p:nvSpPr>
        <p:spPr>
          <a:xfrm>
            <a:off x="3279723" y="1705450"/>
            <a:ext cx="2143177" cy="132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>
                <a:latin typeface="+mj-lt"/>
                <a:ea typeface="+mj-ea"/>
                <a:cs typeface="+mj-cs"/>
                <a:sym typeface="Avenir Roman"/>
              </a:defRPr>
            </a:pPr>
            <a:r>
              <a: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Treasurer creates Bank Deposit Slip, Deposits Moneys </a:t>
            </a:r>
          </a:p>
          <a:p>
            <a:pPr algn="ctr">
              <a:defRPr>
                <a:latin typeface="+mj-lt"/>
                <a:ea typeface="+mj-ea"/>
                <a:cs typeface="+mj-cs"/>
                <a:sym typeface="Avenir Roman"/>
              </a:defRPr>
            </a:pPr>
            <a:r>
              <a: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 obtains Bank Deposit Receipt</a:t>
            </a:r>
          </a:p>
        </p:txBody>
      </p:sp>
      <p:sp>
        <p:nvSpPr>
          <p:cNvPr id="284" name="Shape 284"/>
          <p:cNvSpPr/>
          <p:nvPr/>
        </p:nvSpPr>
        <p:spPr>
          <a:xfrm flipV="1">
            <a:off x="4349724" y="3103882"/>
            <a:ext cx="1" cy="886575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2544335" y="4736715"/>
            <a:ext cx="762935" cy="4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grpSp>
        <p:nvGrpSpPr>
          <p:cNvPr id="288" name="Group 288"/>
          <p:cNvGrpSpPr/>
          <p:nvPr/>
        </p:nvGrpSpPr>
        <p:grpSpPr>
          <a:xfrm>
            <a:off x="3282117" y="4017010"/>
            <a:ext cx="2138396" cy="1367982"/>
            <a:chOff x="0" y="0"/>
            <a:chExt cx="2138395" cy="1367981"/>
          </a:xfrm>
        </p:grpSpPr>
        <p:sp>
          <p:nvSpPr>
            <p:cNvPr id="286" name="Shape 286"/>
            <p:cNvSpPr/>
            <p:nvPr/>
          </p:nvSpPr>
          <p:spPr>
            <a:xfrm>
              <a:off x="20609" y="-1"/>
              <a:ext cx="2117786" cy="1367982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-1" y="19163"/>
              <a:ext cx="2133606" cy="1326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Treasurer receives monies &amp; issues Receipt to 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Financial Secretary 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(Form 281)</a:t>
              </a:r>
            </a:p>
          </p:txBody>
        </p:sp>
      </p:grpSp>
      <p:sp>
        <p:nvSpPr>
          <p:cNvPr id="289" name="Shape 289"/>
          <p:cNvSpPr/>
          <p:nvPr/>
        </p:nvSpPr>
        <p:spPr>
          <a:xfrm>
            <a:off x="5384334" y="4699186"/>
            <a:ext cx="762934" cy="1"/>
          </a:xfrm>
          <a:prstGeom prst="line">
            <a:avLst/>
          </a:prstGeom>
          <a:ln w="38100">
            <a:solidFill>
              <a:srgbClr val="6A9DAE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5384334" y="2368463"/>
            <a:ext cx="762934" cy="1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7795189" y="3087308"/>
            <a:ext cx="3" cy="941197"/>
          </a:xfrm>
          <a:prstGeom prst="line">
            <a:avLst/>
          </a:prstGeom>
          <a:ln w="38100">
            <a:solidFill>
              <a:srgbClr val="6A9DAE"/>
            </a:solidFill>
            <a:prstDash val="sysDot"/>
            <a:miter lim="400000"/>
            <a:head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pic>
        <p:nvPicPr>
          <p:cNvPr id="292" name="image3.jpeg"/>
          <p:cNvPicPr>
            <a:picLocks noChangeAspect="1"/>
          </p:cNvPicPr>
          <p:nvPr/>
        </p:nvPicPr>
        <p:blipFill>
          <a:blip r:embed="rId2">
            <a:alphaModFix amt="43810"/>
            <a:extLst/>
          </a:blip>
          <a:stretch>
            <a:fillRect/>
          </a:stretch>
        </p:blipFill>
        <p:spPr>
          <a:xfrm>
            <a:off x="7728315" y="-1283848"/>
            <a:ext cx="1459773" cy="1143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4.jpeg"/>
          <p:cNvPicPr>
            <a:picLocks noChangeAspect="1"/>
          </p:cNvPicPr>
          <p:nvPr/>
        </p:nvPicPr>
        <p:blipFill>
          <a:blip r:embed="rId3">
            <a:alphaModFix amt="89223"/>
            <a:extLst/>
          </a:blip>
          <a:stretch>
            <a:fillRect/>
          </a:stretch>
        </p:blipFill>
        <p:spPr>
          <a:xfrm>
            <a:off x="6451600" y="274638"/>
            <a:ext cx="1524000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95830" y="2919781"/>
            <a:ext cx="404872" cy="414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55875" y="2672071"/>
            <a:ext cx="437215" cy="594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Receipt of Money</a:t>
            </a:r>
          </a:p>
        </p:txBody>
      </p:sp>
      <p:sp>
        <p:nvSpPr>
          <p:cNvPr id="298" name="Shape 298"/>
          <p:cNvSpPr/>
          <p:nvPr/>
        </p:nvSpPr>
        <p:spPr>
          <a:xfrm>
            <a:off x="3276600" y="1714500"/>
            <a:ext cx="2133600" cy="13716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507580"/>
            </a:solidFill>
            <a:bevel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01" name="Group 301"/>
          <p:cNvGrpSpPr/>
          <p:nvPr/>
        </p:nvGrpSpPr>
        <p:grpSpPr>
          <a:xfrm>
            <a:off x="447623" y="4013199"/>
            <a:ext cx="2146304" cy="1371606"/>
            <a:chOff x="0" y="0"/>
            <a:chExt cx="2146303" cy="1371605"/>
          </a:xfrm>
        </p:grpSpPr>
        <p:sp>
          <p:nvSpPr>
            <p:cNvPr id="299" name="Shape 299"/>
            <p:cNvSpPr/>
            <p:nvPr/>
          </p:nvSpPr>
          <p:spPr>
            <a:xfrm>
              <a:off x="12700" y="-1"/>
              <a:ext cx="2133604" cy="1371606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0" y="156326"/>
              <a:ext cx="2133604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Financial Secretary develops Transmittal &amp; issues moneys to Treasurer</a:t>
              </a:r>
            </a:p>
          </p:txBody>
        </p:sp>
      </p:grpSp>
      <p:grpSp>
        <p:nvGrpSpPr>
          <p:cNvPr id="304" name="Group 304"/>
          <p:cNvGrpSpPr/>
          <p:nvPr/>
        </p:nvGrpSpPr>
        <p:grpSpPr>
          <a:xfrm>
            <a:off x="6108700" y="4013386"/>
            <a:ext cx="2209800" cy="1371604"/>
            <a:chOff x="0" y="0"/>
            <a:chExt cx="2209800" cy="1371603"/>
          </a:xfrm>
        </p:grpSpPr>
        <p:sp>
          <p:nvSpPr>
            <p:cNvPr id="302" name="Shape 302"/>
            <p:cNvSpPr/>
            <p:nvPr/>
          </p:nvSpPr>
          <p:spPr>
            <a:xfrm>
              <a:off x="0" y="0"/>
              <a:ext cx="2209800" cy="1371604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0" y="22789"/>
              <a:ext cx="2209800" cy="1326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Financial Secretary submits Receipt (Form 281) to GK to be verified at next Council Meeting</a:t>
              </a:r>
            </a:p>
          </p:txBody>
        </p:sp>
      </p:grpSp>
      <p:grpSp>
        <p:nvGrpSpPr>
          <p:cNvPr id="307" name="Group 307"/>
          <p:cNvGrpSpPr/>
          <p:nvPr/>
        </p:nvGrpSpPr>
        <p:grpSpPr>
          <a:xfrm>
            <a:off x="6108700" y="1714498"/>
            <a:ext cx="2209800" cy="1371607"/>
            <a:chOff x="0" y="0"/>
            <a:chExt cx="2209800" cy="1371605"/>
          </a:xfrm>
        </p:grpSpPr>
        <p:sp>
          <p:nvSpPr>
            <p:cNvPr id="305" name="Shape 305"/>
            <p:cNvSpPr/>
            <p:nvPr/>
          </p:nvSpPr>
          <p:spPr>
            <a:xfrm>
              <a:off x="0" y="-1"/>
              <a:ext cx="2209800" cy="1371606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0" y="22788"/>
              <a:ext cx="2209800" cy="1326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Treasurer submits Bank Deposit Receipt to GK to be verified at next Council Meeting</a:t>
              </a:r>
            </a:p>
          </p:txBody>
        </p:sp>
      </p:grpSp>
      <p:grpSp>
        <p:nvGrpSpPr>
          <p:cNvPr id="310" name="Group 310"/>
          <p:cNvGrpSpPr/>
          <p:nvPr/>
        </p:nvGrpSpPr>
        <p:grpSpPr>
          <a:xfrm>
            <a:off x="444500" y="1714500"/>
            <a:ext cx="2133600" cy="1371600"/>
            <a:chOff x="0" y="0"/>
            <a:chExt cx="2133600" cy="1371600"/>
          </a:xfrm>
        </p:grpSpPr>
        <p:sp>
          <p:nvSpPr>
            <p:cNvPr id="308" name="Shape 308"/>
            <p:cNvSpPr/>
            <p:nvPr/>
          </p:nvSpPr>
          <p:spPr>
            <a:xfrm>
              <a:off x="0" y="0"/>
              <a:ext cx="21336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0" y="289487"/>
              <a:ext cx="2133600" cy="792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Financial Secretary receives all moneys for Council</a:t>
              </a:r>
            </a:p>
          </p:txBody>
        </p:sp>
      </p:grpSp>
      <p:sp>
        <p:nvSpPr>
          <p:cNvPr id="311" name="Shape 311"/>
          <p:cNvSpPr/>
          <p:nvPr/>
        </p:nvSpPr>
        <p:spPr>
          <a:xfrm flipH="1">
            <a:off x="1517538" y="3103065"/>
            <a:ext cx="1" cy="888209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6667909" y="3119940"/>
            <a:ext cx="3" cy="875930"/>
          </a:xfrm>
          <a:prstGeom prst="line">
            <a:avLst/>
          </a:prstGeom>
          <a:ln w="38100">
            <a:solidFill>
              <a:srgbClr val="6A9DAE"/>
            </a:solidFill>
            <a:prstDash val="sysDot"/>
            <a:miter lim="400000"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406398" y="5576125"/>
            <a:ext cx="3911060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This Process occurs at each meeting</a:t>
            </a:r>
          </a:p>
        </p:txBody>
      </p:sp>
      <p:sp>
        <p:nvSpPr>
          <p:cNvPr id="314" name="Shape 314"/>
          <p:cNvSpPr/>
          <p:nvPr/>
        </p:nvSpPr>
        <p:spPr>
          <a:xfrm>
            <a:off x="3279723" y="1705450"/>
            <a:ext cx="2143177" cy="132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>
                <a:latin typeface="+mj-lt"/>
                <a:ea typeface="+mj-ea"/>
                <a:cs typeface="+mj-cs"/>
                <a:sym typeface="Avenir Roman"/>
              </a:defRPr>
            </a:pPr>
            <a:r>
              <a: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Treasurer creates Bank Deposit Slip, Deposits Moneys </a:t>
            </a:r>
          </a:p>
          <a:p>
            <a:pPr algn="ctr">
              <a:defRPr>
                <a:latin typeface="+mj-lt"/>
                <a:ea typeface="+mj-ea"/>
                <a:cs typeface="+mj-cs"/>
                <a:sym typeface="Avenir Roman"/>
              </a:defRPr>
            </a:pPr>
            <a:r>
              <a: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 obtains Bank Deposit Receipt</a:t>
            </a:r>
          </a:p>
        </p:txBody>
      </p:sp>
      <p:sp>
        <p:nvSpPr>
          <p:cNvPr id="315" name="Shape 315"/>
          <p:cNvSpPr/>
          <p:nvPr/>
        </p:nvSpPr>
        <p:spPr>
          <a:xfrm flipV="1">
            <a:off x="4349724" y="3103882"/>
            <a:ext cx="1" cy="886575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2544335" y="4736715"/>
            <a:ext cx="762935" cy="4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grpSp>
        <p:nvGrpSpPr>
          <p:cNvPr id="319" name="Group 319"/>
          <p:cNvGrpSpPr/>
          <p:nvPr/>
        </p:nvGrpSpPr>
        <p:grpSpPr>
          <a:xfrm>
            <a:off x="3282117" y="4017010"/>
            <a:ext cx="2138396" cy="1367982"/>
            <a:chOff x="0" y="0"/>
            <a:chExt cx="2138395" cy="1367981"/>
          </a:xfrm>
        </p:grpSpPr>
        <p:sp>
          <p:nvSpPr>
            <p:cNvPr id="317" name="Shape 317"/>
            <p:cNvSpPr/>
            <p:nvPr/>
          </p:nvSpPr>
          <p:spPr>
            <a:xfrm>
              <a:off x="20609" y="-1"/>
              <a:ext cx="2117786" cy="1367982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-1" y="19163"/>
              <a:ext cx="2133606" cy="1326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Treasurer receives monies &amp; issues Receipt to 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Financial Secretary 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(Form 281)</a:t>
              </a:r>
            </a:p>
          </p:txBody>
        </p:sp>
      </p:grpSp>
      <p:sp>
        <p:nvSpPr>
          <p:cNvPr id="320" name="Shape 320"/>
          <p:cNvSpPr/>
          <p:nvPr/>
        </p:nvSpPr>
        <p:spPr>
          <a:xfrm>
            <a:off x="5384334" y="4699186"/>
            <a:ext cx="762934" cy="1"/>
          </a:xfrm>
          <a:prstGeom prst="line">
            <a:avLst/>
          </a:prstGeom>
          <a:ln w="38100">
            <a:solidFill>
              <a:srgbClr val="6A9DAE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321" name="Shape 321"/>
          <p:cNvSpPr/>
          <p:nvPr/>
        </p:nvSpPr>
        <p:spPr>
          <a:xfrm>
            <a:off x="5384334" y="2368463"/>
            <a:ext cx="762934" cy="1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400942" y="6007100"/>
            <a:ext cx="7961115" cy="5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venir Roman"/>
              </a:defRPr>
            </a:pPr>
            <a:r>
              <a: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FS: FS Transmittal(c) &amp; Tres Receipt(o) </a:t>
            </a:r>
          </a:p>
          <a:p>
            <a:pPr>
              <a:defRPr>
                <a:latin typeface="+mj-lt"/>
                <a:ea typeface="+mj-ea"/>
                <a:cs typeface="+mj-cs"/>
                <a:sym typeface="Avenir Roman"/>
              </a:defRPr>
            </a:pPr>
            <a:r>
              <a: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Tres: FS Transmittal(o), Tres Receipt(c), Bank Deposit(c) &amp; Bank Receipt(o)</a:t>
            </a:r>
          </a:p>
        </p:txBody>
      </p:sp>
      <p:sp>
        <p:nvSpPr>
          <p:cNvPr id="323" name="Shape 323"/>
          <p:cNvSpPr/>
          <p:nvPr/>
        </p:nvSpPr>
        <p:spPr>
          <a:xfrm>
            <a:off x="7795189" y="3087308"/>
            <a:ext cx="3" cy="941197"/>
          </a:xfrm>
          <a:prstGeom prst="line">
            <a:avLst/>
          </a:prstGeom>
          <a:ln w="38100">
            <a:solidFill>
              <a:srgbClr val="6A9DAE"/>
            </a:solidFill>
            <a:prstDash val="sysDot"/>
            <a:miter lim="400000"/>
            <a:head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pic>
        <p:nvPicPr>
          <p:cNvPr id="324" name="image3.jpeg"/>
          <p:cNvPicPr>
            <a:picLocks noChangeAspect="1"/>
          </p:cNvPicPr>
          <p:nvPr/>
        </p:nvPicPr>
        <p:blipFill>
          <a:blip r:embed="rId2">
            <a:alphaModFix amt="43810"/>
            <a:extLst/>
          </a:blip>
          <a:stretch>
            <a:fillRect/>
          </a:stretch>
        </p:blipFill>
        <p:spPr>
          <a:xfrm>
            <a:off x="7728315" y="-1283848"/>
            <a:ext cx="1459773" cy="1143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age4.jpeg"/>
          <p:cNvPicPr>
            <a:picLocks noChangeAspect="1"/>
          </p:cNvPicPr>
          <p:nvPr/>
        </p:nvPicPr>
        <p:blipFill>
          <a:blip r:embed="rId3">
            <a:alphaModFix amt="89223"/>
            <a:extLst/>
          </a:blip>
          <a:stretch>
            <a:fillRect/>
          </a:stretch>
        </p:blipFill>
        <p:spPr>
          <a:xfrm>
            <a:off x="6451600" y="274638"/>
            <a:ext cx="1524000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95830" y="2919781"/>
            <a:ext cx="404872" cy="414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55875" y="2672071"/>
            <a:ext cx="437215" cy="594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Receipt of Money</a:t>
            </a:r>
          </a:p>
        </p:txBody>
      </p:sp>
      <p:sp>
        <p:nvSpPr>
          <p:cNvPr id="330" name="Shape 33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306077" indent="-1270234" defTabSz="896111">
              <a:spcBef>
                <a:spcPts val="500"/>
              </a:spcBef>
              <a:defRPr sz="1764">
                <a:solidFill>
                  <a:srgbClr val="000000"/>
                </a:solidFill>
              </a:defRPr>
            </a:pPr>
            <a:r>
              <a:rPr sz="2646">
                <a:solidFill>
                  <a:srgbClr val="FFFFFF"/>
                </a:solidFill>
              </a:rPr>
              <a:t>The Grand Knight must carry out the </a:t>
            </a:r>
            <a:r>
              <a:rPr sz="2646">
                <a:solidFill>
                  <a:srgbClr val="FFFB00"/>
                </a:solidFill>
              </a:rPr>
              <a:t>“Order of Business”</a:t>
            </a:r>
            <a:r>
              <a:rPr sz="2646">
                <a:solidFill>
                  <a:srgbClr val="FFFFFF"/>
                </a:solidFill>
              </a:rPr>
              <a:t> set forth in Section 125</a:t>
            </a:r>
            <a:endParaRPr sz="2646"/>
          </a:p>
          <a:p>
            <a:pPr marL="1306077" indent="-1270234" defTabSz="896111">
              <a:spcBef>
                <a:spcPts val="500"/>
              </a:spcBef>
              <a:defRPr sz="1764">
                <a:solidFill>
                  <a:srgbClr val="000000"/>
                </a:solidFill>
              </a:defRPr>
            </a:pPr>
            <a:r>
              <a:rPr sz="2646">
                <a:solidFill>
                  <a:srgbClr val="FFFFFF"/>
                </a:solidFill>
              </a:rPr>
              <a:t>This includes reading at each Council meeting…</a:t>
            </a:r>
            <a:endParaRPr sz="2646"/>
          </a:p>
          <a:p>
            <a:pPr marL="1076329" lvl="1" indent="-637233" defTabSz="896111">
              <a:spcBef>
                <a:spcPts val="400"/>
              </a:spcBef>
              <a:defRPr sz="1764">
                <a:solidFill>
                  <a:srgbClr val="000000"/>
                </a:solidFill>
              </a:defRPr>
            </a:pPr>
            <a:r>
              <a:rPr sz="2352">
                <a:solidFill>
                  <a:srgbClr val="FFFFFF"/>
                </a:solidFill>
              </a:rPr>
              <a:t>… the </a:t>
            </a:r>
            <a:r>
              <a:rPr sz="2646">
                <a:solidFill>
                  <a:srgbClr val="FFFB00"/>
                </a:solidFill>
              </a:rPr>
              <a:t>Treasurer’s Receipt</a:t>
            </a:r>
            <a:r>
              <a:rPr sz="2352">
                <a:solidFill>
                  <a:srgbClr val="FFFFFF"/>
                </a:solidFill>
              </a:rPr>
              <a:t> to the Financial Secretary for all moneys received at the close of the previous meeting</a:t>
            </a:r>
            <a:endParaRPr sz="2352"/>
          </a:p>
          <a:p>
            <a:pPr marL="1076329" lvl="1" indent="-637233" defTabSz="896111">
              <a:spcBef>
                <a:spcPts val="400"/>
              </a:spcBef>
              <a:defRPr sz="1764">
                <a:solidFill>
                  <a:srgbClr val="000000"/>
                </a:solidFill>
              </a:defRPr>
            </a:pPr>
            <a:r>
              <a:rPr sz="2352">
                <a:solidFill>
                  <a:srgbClr val="FFFFFF"/>
                </a:solidFill>
              </a:rPr>
              <a:t>… and the </a:t>
            </a:r>
            <a:r>
              <a:rPr sz="2646">
                <a:solidFill>
                  <a:srgbClr val="FFFB00"/>
                </a:solidFill>
              </a:rPr>
              <a:t>Treasurer’s Bank Receipts</a:t>
            </a:r>
            <a:r>
              <a:rPr sz="2646">
                <a:solidFill>
                  <a:srgbClr val="FFFFFF"/>
                </a:solidFill>
              </a:rPr>
              <a:t> of deposit, showing that the money was deposited in the bank. </a:t>
            </a:r>
            <a:endParaRPr sz="2646"/>
          </a:p>
          <a:p>
            <a:pPr marL="580229" indent="-544386" defTabSz="896111">
              <a:spcBef>
                <a:spcPts val="500"/>
              </a:spcBef>
              <a:defRPr sz="1764">
                <a:solidFill>
                  <a:srgbClr val="000000"/>
                </a:solidFill>
              </a:defRPr>
            </a:pPr>
            <a:r>
              <a:rPr sz="2646">
                <a:solidFill>
                  <a:srgbClr val="FFFFFF"/>
                </a:solidFill>
              </a:rPr>
              <a:t>This establishes the </a:t>
            </a:r>
            <a:r>
              <a:rPr sz="2646">
                <a:solidFill>
                  <a:srgbClr val="FFFB00"/>
                </a:solidFill>
              </a:rPr>
              <a:t>amount being collected</a:t>
            </a:r>
            <a:r>
              <a:rPr sz="2646">
                <a:solidFill>
                  <a:srgbClr val="FFFFFF"/>
                </a:solidFill>
              </a:rPr>
              <a:t> and enables the Grand Knight to know whether it is all that should be </a:t>
            </a:r>
            <a:r>
              <a:rPr sz="2646">
                <a:solidFill>
                  <a:srgbClr val="FFFB00"/>
                </a:solidFill>
              </a:rPr>
              <a:t>deposited</a:t>
            </a:r>
          </a:p>
        </p:txBody>
      </p:sp>
      <p:sp>
        <p:nvSpPr>
          <p:cNvPr id="331" name="Shape 331"/>
          <p:cNvSpPr>
            <a:spLocks noGrp="1"/>
          </p:cNvSpPr>
          <p:nvPr>
            <p:ph type="sldNum" sz="quarter" idx="2"/>
          </p:nvPr>
        </p:nvSpPr>
        <p:spPr>
          <a:xfrm>
            <a:off x="8153400" y="6380549"/>
            <a:ext cx="762000" cy="13554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fontScale="92500" lnSpcReduction="10000"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9B9998"/>
                </a:solidFill>
              </a:rPr>
              <a:t>17</a:t>
            </a:fld>
            <a:endParaRPr sz="1000">
              <a:solidFill>
                <a:srgbClr val="9B9998"/>
              </a:solidFill>
            </a:endParaRPr>
          </a:p>
        </p:txBody>
      </p:sp>
      <p:pic>
        <p:nvPicPr>
          <p:cNvPr id="332" name="image4.jpeg"/>
          <p:cNvPicPr>
            <a:picLocks noChangeAspect="1"/>
          </p:cNvPicPr>
          <p:nvPr/>
        </p:nvPicPr>
        <p:blipFill>
          <a:blip r:embed="rId2">
            <a:alphaModFix amt="89223"/>
            <a:extLst/>
          </a:blip>
          <a:stretch>
            <a:fillRect/>
          </a:stretch>
        </p:blipFill>
        <p:spPr>
          <a:xfrm>
            <a:off x="6451600" y="274638"/>
            <a:ext cx="1524000" cy="114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Payment of Bills</a:t>
            </a:r>
          </a:p>
        </p:txBody>
      </p:sp>
      <p:grpSp>
        <p:nvGrpSpPr>
          <p:cNvPr id="337" name="Group 337"/>
          <p:cNvGrpSpPr/>
          <p:nvPr/>
        </p:nvGrpSpPr>
        <p:grpSpPr>
          <a:xfrm>
            <a:off x="228600" y="1828800"/>
            <a:ext cx="2438400" cy="1371600"/>
            <a:chOff x="0" y="0"/>
            <a:chExt cx="2438400" cy="1371600"/>
          </a:xfrm>
        </p:grpSpPr>
        <p:sp>
          <p:nvSpPr>
            <p:cNvPr id="335" name="Shape 335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0" y="289487"/>
              <a:ext cx="2438400" cy="792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Bill properly approved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(By-Laws or 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Council Vote)</a:t>
              </a:r>
            </a:p>
          </p:txBody>
        </p:sp>
      </p:grpSp>
      <p:pic>
        <p:nvPicPr>
          <p:cNvPr id="338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9735" y="392907"/>
            <a:ext cx="1812929" cy="906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image5.jpeg"/>
          <p:cNvPicPr>
            <a:picLocks noChangeAspect="1"/>
          </p:cNvPicPr>
          <p:nvPr/>
        </p:nvPicPr>
        <p:blipFill>
          <a:blip r:embed="rId3">
            <a:alphaModFix amt="63456"/>
            <a:extLst/>
          </a:blip>
          <a:stretch>
            <a:fillRect/>
          </a:stretch>
        </p:blipFill>
        <p:spPr>
          <a:xfrm>
            <a:off x="2184803" y="2829274"/>
            <a:ext cx="469500" cy="3506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Payment of Bills</a:t>
            </a:r>
          </a:p>
        </p:txBody>
      </p:sp>
      <p:grpSp>
        <p:nvGrpSpPr>
          <p:cNvPr id="344" name="Group 344"/>
          <p:cNvGrpSpPr/>
          <p:nvPr/>
        </p:nvGrpSpPr>
        <p:grpSpPr>
          <a:xfrm>
            <a:off x="228600" y="3810000"/>
            <a:ext cx="2438400" cy="1371600"/>
            <a:chOff x="0" y="0"/>
            <a:chExt cx="2438400" cy="1371600"/>
          </a:xfrm>
        </p:grpSpPr>
        <p:sp>
          <p:nvSpPr>
            <p:cNvPr id="342" name="Shape 342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0" y="156139"/>
              <a:ext cx="2438400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Financial Secretary generates a Voucher (Form 157 or Member Billing*)</a:t>
              </a:r>
            </a:p>
          </p:txBody>
        </p:sp>
      </p:grpSp>
      <p:grpSp>
        <p:nvGrpSpPr>
          <p:cNvPr id="347" name="Group 347"/>
          <p:cNvGrpSpPr/>
          <p:nvPr/>
        </p:nvGrpSpPr>
        <p:grpSpPr>
          <a:xfrm>
            <a:off x="228600" y="1828800"/>
            <a:ext cx="2438400" cy="1371600"/>
            <a:chOff x="0" y="0"/>
            <a:chExt cx="2438400" cy="1371600"/>
          </a:xfrm>
        </p:grpSpPr>
        <p:sp>
          <p:nvSpPr>
            <p:cNvPr id="345" name="Shape 345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0" y="289487"/>
              <a:ext cx="2438400" cy="792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Bill properly approved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(By-Laws or 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Council Vote)</a:t>
              </a:r>
            </a:p>
          </p:txBody>
        </p:sp>
      </p:grpSp>
      <p:sp>
        <p:nvSpPr>
          <p:cNvPr id="348" name="Shape 348"/>
          <p:cNvSpPr/>
          <p:nvPr/>
        </p:nvSpPr>
        <p:spPr>
          <a:xfrm flipH="1">
            <a:off x="1446213" y="3213099"/>
            <a:ext cx="1" cy="584202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266700" y="5346700"/>
            <a:ext cx="4648200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*  Voucher section of the Council Ledger.  </a:t>
            </a:r>
          </a:p>
        </p:txBody>
      </p:sp>
      <p:pic>
        <p:nvPicPr>
          <p:cNvPr id="350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9735" y="392907"/>
            <a:ext cx="1812929" cy="906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ge5.jpeg"/>
          <p:cNvPicPr>
            <a:picLocks noChangeAspect="1"/>
          </p:cNvPicPr>
          <p:nvPr/>
        </p:nvPicPr>
        <p:blipFill>
          <a:blip r:embed="rId3">
            <a:alphaModFix amt="63456"/>
            <a:extLst/>
          </a:blip>
          <a:stretch>
            <a:fillRect/>
          </a:stretch>
        </p:blipFill>
        <p:spPr>
          <a:xfrm>
            <a:off x="2184803" y="2829274"/>
            <a:ext cx="469500" cy="3506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Annual Budget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458200" cy="5410200"/>
          </a:xfrm>
          <a:prstGeom prst="rect">
            <a:avLst/>
          </a:prstGeom>
        </p:spPr>
        <p:txBody>
          <a:bodyPr/>
          <a:lstStyle/>
          <a:p>
            <a:pPr marL="864653" indent="-829539" defTabSz="877822">
              <a:spcBef>
                <a:spcPts val="500"/>
              </a:spcBef>
              <a:defRPr sz="2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It is </a:t>
            </a:r>
            <a:r>
              <a:rPr>
                <a:solidFill>
                  <a:srgbClr val="FFFB00"/>
                </a:solidFill>
              </a:rPr>
              <a:t>strongly recommended</a:t>
            </a:r>
            <a:r>
              <a:rPr>
                <a:solidFill>
                  <a:srgbClr val="FFFFFF"/>
                </a:solidFill>
              </a:rPr>
              <a:t> that an </a:t>
            </a:r>
            <a:r>
              <a:rPr>
                <a:solidFill>
                  <a:srgbClr val="FFFB00"/>
                </a:solidFill>
              </a:rPr>
              <a:t>Annual Budget</a:t>
            </a:r>
            <a:r>
              <a:rPr>
                <a:solidFill>
                  <a:srgbClr val="FFFFFF"/>
                </a:solidFill>
              </a:rPr>
              <a:t> be prepared at each Council</a:t>
            </a:r>
          </a:p>
          <a:p>
            <a:pPr marL="864653" indent="-829539" defTabSz="877822">
              <a:spcBef>
                <a:spcPts val="500"/>
              </a:spcBef>
              <a:defRPr sz="2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“Work with the Treasurer and Financial Secretary in preparing a Council Budget.” (</a:t>
            </a:r>
            <a:r>
              <a:rPr>
                <a:solidFill>
                  <a:srgbClr val="FFFB00"/>
                </a:solidFill>
              </a:rPr>
              <a:t>Grand Knight’s Handbook</a:t>
            </a:r>
            <a:r>
              <a:rPr>
                <a:solidFill>
                  <a:srgbClr val="FFFFFF"/>
                </a:solidFill>
              </a:rPr>
              <a:t>).  </a:t>
            </a:r>
          </a:p>
          <a:p>
            <a:pPr marL="864653" indent="-829539" defTabSz="877822">
              <a:spcBef>
                <a:spcPts val="500"/>
              </a:spcBef>
              <a:defRPr sz="2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Budget can be prepared by anyone assigned the task.</a:t>
            </a:r>
          </a:p>
          <a:p>
            <a:pPr marL="864653" indent="-829539" defTabSz="877822">
              <a:spcBef>
                <a:spcPts val="500"/>
              </a:spcBef>
              <a:defRPr sz="2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Shall </a:t>
            </a:r>
            <a:r>
              <a:rPr>
                <a:solidFill>
                  <a:srgbClr val="FFFB00"/>
                </a:solidFill>
              </a:rPr>
              <a:t>follow guidelines</a:t>
            </a:r>
            <a:r>
              <a:rPr>
                <a:solidFill>
                  <a:srgbClr val="FFFFFF"/>
                </a:solidFill>
              </a:rPr>
              <a:t> established by the Council</a:t>
            </a:r>
          </a:p>
          <a:p>
            <a:pPr marL="864653" indent="-829539" defTabSz="877822">
              <a:spcBef>
                <a:spcPts val="500"/>
              </a:spcBef>
              <a:defRPr sz="2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Should contain as much </a:t>
            </a:r>
            <a:r>
              <a:rPr>
                <a:solidFill>
                  <a:srgbClr val="FFFB00"/>
                </a:solidFill>
              </a:rPr>
              <a:t>detail</a:t>
            </a:r>
            <a:r>
              <a:rPr>
                <a:solidFill>
                  <a:srgbClr val="FFFFFF"/>
                </a:solidFill>
              </a:rPr>
              <a:t> as possible</a:t>
            </a:r>
          </a:p>
        </p:txBody>
      </p:sp>
      <p:pic>
        <p:nvPicPr>
          <p:cNvPr id="122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7700" y="274638"/>
            <a:ext cx="1306286" cy="114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Payment of Bills</a:t>
            </a:r>
          </a:p>
        </p:txBody>
      </p:sp>
      <p:grpSp>
        <p:nvGrpSpPr>
          <p:cNvPr id="356" name="Group 356"/>
          <p:cNvGrpSpPr/>
          <p:nvPr/>
        </p:nvGrpSpPr>
        <p:grpSpPr>
          <a:xfrm>
            <a:off x="228600" y="3810000"/>
            <a:ext cx="2438400" cy="1371600"/>
            <a:chOff x="0" y="0"/>
            <a:chExt cx="2438400" cy="1371600"/>
          </a:xfrm>
        </p:grpSpPr>
        <p:sp>
          <p:nvSpPr>
            <p:cNvPr id="354" name="Shape 354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0" y="156139"/>
              <a:ext cx="2438400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Financial Secretary generates a Voucher (Form 157 or Member Billing*)</a:t>
              </a:r>
            </a:p>
          </p:txBody>
        </p:sp>
      </p:grpSp>
      <p:grpSp>
        <p:nvGrpSpPr>
          <p:cNvPr id="359" name="Group 359"/>
          <p:cNvGrpSpPr/>
          <p:nvPr/>
        </p:nvGrpSpPr>
        <p:grpSpPr>
          <a:xfrm>
            <a:off x="3352800" y="3810000"/>
            <a:ext cx="2438400" cy="1371600"/>
            <a:chOff x="0" y="0"/>
            <a:chExt cx="2438400" cy="1371600"/>
          </a:xfrm>
        </p:grpSpPr>
        <p:sp>
          <p:nvSpPr>
            <p:cNvPr id="357" name="Shape 357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0" y="156139"/>
              <a:ext cx="2438400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Grand Knight then signs Voucher authorizing Treasurer to issue check</a:t>
              </a:r>
            </a:p>
          </p:txBody>
        </p:sp>
      </p:grpSp>
      <p:grpSp>
        <p:nvGrpSpPr>
          <p:cNvPr id="362" name="Group 362"/>
          <p:cNvGrpSpPr/>
          <p:nvPr/>
        </p:nvGrpSpPr>
        <p:grpSpPr>
          <a:xfrm>
            <a:off x="228600" y="1828800"/>
            <a:ext cx="2438400" cy="1371600"/>
            <a:chOff x="0" y="0"/>
            <a:chExt cx="2438400" cy="1371600"/>
          </a:xfrm>
        </p:grpSpPr>
        <p:sp>
          <p:nvSpPr>
            <p:cNvPr id="360" name="Shape 360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0" y="289487"/>
              <a:ext cx="2438400" cy="792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Bill properly approved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(By-Laws or 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Council Vote)</a:t>
              </a:r>
            </a:p>
          </p:txBody>
        </p:sp>
      </p:grpSp>
      <p:sp>
        <p:nvSpPr>
          <p:cNvPr id="363" name="Shape 363"/>
          <p:cNvSpPr/>
          <p:nvPr/>
        </p:nvSpPr>
        <p:spPr>
          <a:xfrm flipH="1">
            <a:off x="1446213" y="3213099"/>
            <a:ext cx="1" cy="584202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2679699" y="4494210"/>
            <a:ext cx="660404" cy="5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266700" y="5346700"/>
            <a:ext cx="4648200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*  Voucher section of the Council Ledger.  </a:t>
            </a:r>
          </a:p>
        </p:txBody>
      </p:sp>
      <p:pic>
        <p:nvPicPr>
          <p:cNvPr id="366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9735" y="392907"/>
            <a:ext cx="1812929" cy="906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image5.jpeg"/>
          <p:cNvPicPr>
            <a:picLocks noChangeAspect="1"/>
          </p:cNvPicPr>
          <p:nvPr/>
        </p:nvPicPr>
        <p:blipFill>
          <a:blip r:embed="rId3">
            <a:alphaModFix amt="63456"/>
            <a:extLst/>
          </a:blip>
          <a:stretch>
            <a:fillRect/>
          </a:stretch>
        </p:blipFill>
        <p:spPr>
          <a:xfrm>
            <a:off x="2184803" y="2829274"/>
            <a:ext cx="469500" cy="350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age5.jpeg"/>
          <p:cNvPicPr>
            <a:picLocks noChangeAspect="1"/>
          </p:cNvPicPr>
          <p:nvPr/>
        </p:nvPicPr>
        <p:blipFill>
          <a:blip r:embed="rId3">
            <a:alphaModFix amt="63456"/>
            <a:extLst/>
          </a:blip>
          <a:stretch>
            <a:fillRect/>
          </a:stretch>
        </p:blipFill>
        <p:spPr>
          <a:xfrm>
            <a:off x="5309003" y="4810476"/>
            <a:ext cx="469500" cy="3506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Payment of Bills</a:t>
            </a:r>
          </a:p>
        </p:txBody>
      </p:sp>
      <p:grpSp>
        <p:nvGrpSpPr>
          <p:cNvPr id="373" name="Group 373"/>
          <p:cNvGrpSpPr/>
          <p:nvPr/>
        </p:nvGrpSpPr>
        <p:grpSpPr>
          <a:xfrm>
            <a:off x="228600" y="3810000"/>
            <a:ext cx="2438400" cy="1371600"/>
            <a:chOff x="0" y="0"/>
            <a:chExt cx="2438400" cy="1371600"/>
          </a:xfrm>
        </p:grpSpPr>
        <p:sp>
          <p:nvSpPr>
            <p:cNvPr id="371" name="Shape 371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0" y="156139"/>
              <a:ext cx="2438400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Financial Secretary generates a Voucher (Form 157 or Member Billing*)</a:t>
              </a:r>
            </a:p>
          </p:txBody>
        </p:sp>
      </p:grpSp>
      <p:grpSp>
        <p:nvGrpSpPr>
          <p:cNvPr id="376" name="Group 376"/>
          <p:cNvGrpSpPr/>
          <p:nvPr/>
        </p:nvGrpSpPr>
        <p:grpSpPr>
          <a:xfrm>
            <a:off x="3352800" y="3810000"/>
            <a:ext cx="2438400" cy="1371600"/>
            <a:chOff x="0" y="0"/>
            <a:chExt cx="2438400" cy="1371600"/>
          </a:xfrm>
        </p:grpSpPr>
        <p:sp>
          <p:nvSpPr>
            <p:cNvPr id="374" name="Shape 374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0" y="156139"/>
              <a:ext cx="2438400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Grand Knight then signs Voucher authorizing Treasurer to issue check</a:t>
              </a:r>
            </a:p>
          </p:txBody>
        </p:sp>
      </p:grpSp>
      <p:grpSp>
        <p:nvGrpSpPr>
          <p:cNvPr id="379" name="Group 379"/>
          <p:cNvGrpSpPr/>
          <p:nvPr/>
        </p:nvGrpSpPr>
        <p:grpSpPr>
          <a:xfrm>
            <a:off x="228600" y="1828800"/>
            <a:ext cx="2438400" cy="1371600"/>
            <a:chOff x="0" y="0"/>
            <a:chExt cx="2438400" cy="1371600"/>
          </a:xfrm>
        </p:grpSpPr>
        <p:sp>
          <p:nvSpPr>
            <p:cNvPr id="377" name="Shape 377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0" y="289487"/>
              <a:ext cx="2438400" cy="792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Bill properly approved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(By-Laws or 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Council Vote)</a:t>
              </a:r>
            </a:p>
          </p:txBody>
        </p:sp>
      </p:grpSp>
      <p:sp>
        <p:nvSpPr>
          <p:cNvPr id="380" name="Shape 380"/>
          <p:cNvSpPr/>
          <p:nvPr/>
        </p:nvSpPr>
        <p:spPr>
          <a:xfrm flipH="1">
            <a:off x="1446213" y="3213099"/>
            <a:ext cx="1" cy="584202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2679699" y="4494210"/>
            <a:ext cx="660404" cy="5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266700" y="5346700"/>
            <a:ext cx="4648200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*  Voucher section of the Council Ledger.  </a:t>
            </a:r>
          </a:p>
        </p:txBody>
      </p:sp>
      <p:grpSp>
        <p:nvGrpSpPr>
          <p:cNvPr id="385" name="Group 385"/>
          <p:cNvGrpSpPr/>
          <p:nvPr/>
        </p:nvGrpSpPr>
        <p:grpSpPr>
          <a:xfrm>
            <a:off x="3352800" y="1828800"/>
            <a:ext cx="2438400" cy="1371600"/>
            <a:chOff x="0" y="0"/>
            <a:chExt cx="2438400" cy="1371600"/>
          </a:xfrm>
        </p:grpSpPr>
        <p:sp>
          <p:nvSpPr>
            <p:cNvPr id="383" name="Shape 383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0" y="156139"/>
              <a:ext cx="2438400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Treasurer prepares Check per voucher signed by both Fin Sec and Grand Knight</a:t>
              </a:r>
            </a:p>
          </p:txBody>
        </p:sp>
      </p:grpSp>
      <p:sp>
        <p:nvSpPr>
          <p:cNvPr id="386" name="Shape 386"/>
          <p:cNvSpPr/>
          <p:nvPr/>
        </p:nvSpPr>
        <p:spPr>
          <a:xfrm flipV="1">
            <a:off x="4570410" y="3213099"/>
            <a:ext cx="3" cy="584202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grpSp>
        <p:nvGrpSpPr>
          <p:cNvPr id="389" name="Group 389"/>
          <p:cNvGrpSpPr/>
          <p:nvPr/>
        </p:nvGrpSpPr>
        <p:grpSpPr>
          <a:xfrm>
            <a:off x="3352800" y="1828799"/>
            <a:ext cx="2438400" cy="1371604"/>
            <a:chOff x="0" y="0"/>
            <a:chExt cx="2438400" cy="1371603"/>
          </a:xfrm>
        </p:grpSpPr>
        <p:sp>
          <p:nvSpPr>
            <p:cNvPr id="387" name="Shape 387"/>
            <p:cNvSpPr/>
            <p:nvPr/>
          </p:nvSpPr>
          <p:spPr>
            <a:xfrm>
              <a:off x="0" y="0"/>
              <a:ext cx="2438400" cy="1371604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0" y="22789"/>
              <a:ext cx="2438400" cy="1326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Treasurer prepares Check per Voucher signed by both Treasurer and 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Grand Knight</a:t>
              </a:r>
            </a:p>
          </p:txBody>
        </p:sp>
      </p:grpSp>
      <p:pic>
        <p:nvPicPr>
          <p:cNvPr id="390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9735" y="392907"/>
            <a:ext cx="1812929" cy="906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image5.jpeg"/>
          <p:cNvPicPr>
            <a:picLocks noChangeAspect="1"/>
          </p:cNvPicPr>
          <p:nvPr/>
        </p:nvPicPr>
        <p:blipFill>
          <a:blip r:embed="rId3">
            <a:alphaModFix amt="63456"/>
            <a:extLst/>
          </a:blip>
          <a:stretch>
            <a:fillRect/>
          </a:stretch>
        </p:blipFill>
        <p:spPr>
          <a:xfrm>
            <a:off x="2184803" y="2829274"/>
            <a:ext cx="469500" cy="350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image5.jpeg"/>
          <p:cNvPicPr>
            <a:picLocks noChangeAspect="1"/>
          </p:cNvPicPr>
          <p:nvPr/>
        </p:nvPicPr>
        <p:blipFill>
          <a:blip r:embed="rId3">
            <a:alphaModFix amt="63456"/>
            <a:extLst/>
          </a:blip>
          <a:stretch>
            <a:fillRect/>
          </a:stretch>
        </p:blipFill>
        <p:spPr>
          <a:xfrm>
            <a:off x="5309003" y="4810476"/>
            <a:ext cx="469500" cy="3506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Payment of Bills</a:t>
            </a:r>
          </a:p>
        </p:txBody>
      </p:sp>
      <p:grpSp>
        <p:nvGrpSpPr>
          <p:cNvPr id="397" name="Group 397"/>
          <p:cNvGrpSpPr/>
          <p:nvPr/>
        </p:nvGrpSpPr>
        <p:grpSpPr>
          <a:xfrm>
            <a:off x="228600" y="3810000"/>
            <a:ext cx="2438400" cy="1371600"/>
            <a:chOff x="0" y="0"/>
            <a:chExt cx="2438400" cy="1371600"/>
          </a:xfrm>
        </p:grpSpPr>
        <p:sp>
          <p:nvSpPr>
            <p:cNvPr id="395" name="Shape 395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0" y="156139"/>
              <a:ext cx="2438400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Financial Secretary generates a Voucher (Form 157 or Member Billing*)</a:t>
              </a:r>
            </a:p>
          </p:txBody>
        </p:sp>
      </p:grpSp>
      <p:grpSp>
        <p:nvGrpSpPr>
          <p:cNvPr id="400" name="Group 400"/>
          <p:cNvGrpSpPr/>
          <p:nvPr/>
        </p:nvGrpSpPr>
        <p:grpSpPr>
          <a:xfrm>
            <a:off x="3352800" y="3810000"/>
            <a:ext cx="2438400" cy="1371600"/>
            <a:chOff x="0" y="0"/>
            <a:chExt cx="2438400" cy="1371600"/>
          </a:xfrm>
        </p:grpSpPr>
        <p:sp>
          <p:nvSpPr>
            <p:cNvPr id="398" name="Shape 398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0" y="156139"/>
              <a:ext cx="2438400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Grand Knight then signs Voucher authorizing Treasurer to issue check</a:t>
              </a:r>
            </a:p>
          </p:txBody>
        </p:sp>
      </p:grpSp>
      <p:grpSp>
        <p:nvGrpSpPr>
          <p:cNvPr id="403" name="Group 403"/>
          <p:cNvGrpSpPr/>
          <p:nvPr/>
        </p:nvGrpSpPr>
        <p:grpSpPr>
          <a:xfrm>
            <a:off x="228600" y="1828800"/>
            <a:ext cx="2438400" cy="1371600"/>
            <a:chOff x="0" y="0"/>
            <a:chExt cx="2438400" cy="1371600"/>
          </a:xfrm>
        </p:grpSpPr>
        <p:sp>
          <p:nvSpPr>
            <p:cNvPr id="401" name="Shape 401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0" y="289487"/>
              <a:ext cx="2438400" cy="792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Bill properly approved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(By-Laws or 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Council Vote)</a:t>
              </a:r>
            </a:p>
          </p:txBody>
        </p:sp>
      </p:grpSp>
      <p:sp>
        <p:nvSpPr>
          <p:cNvPr id="404" name="Shape 404"/>
          <p:cNvSpPr/>
          <p:nvPr/>
        </p:nvSpPr>
        <p:spPr>
          <a:xfrm flipH="1">
            <a:off x="1446213" y="3213099"/>
            <a:ext cx="1" cy="584202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2679699" y="4494210"/>
            <a:ext cx="660404" cy="5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5803900" y="2513010"/>
            <a:ext cx="660402" cy="5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266700" y="5346700"/>
            <a:ext cx="4648200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*  Voucher section of the Council Ledger.  </a:t>
            </a:r>
          </a:p>
        </p:txBody>
      </p:sp>
      <p:grpSp>
        <p:nvGrpSpPr>
          <p:cNvPr id="410" name="Group 410"/>
          <p:cNvGrpSpPr/>
          <p:nvPr/>
        </p:nvGrpSpPr>
        <p:grpSpPr>
          <a:xfrm>
            <a:off x="3352800" y="1828800"/>
            <a:ext cx="2438400" cy="1371600"/>
            <a:chOff x="0" y="0"/>
            <a:chExt cx="2438400" cy="1371600"/>
          </a:xfrm>
        </p:grpSpPr>
        <p:sp>
          <p:nvSpPr>
            <p:cNvPr id="408" name="Shape 408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0" y="156139"/>
              <a:ext cx="2438400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Treasurer prepares Check per voucher signed by both Fin Sec and Grand Knight</a:t>
              </a:r>
            </a:p>
          </p:txBody>
        </p:sp>
      </p:grpSp>
      <p:grpSp>
        <p:nvGrpSpPr>
          <p:cNvPr id="413" name="Group 413"/>
          <p:cNvGrpSpPr/>
          <p:nvPr/>
        </p:nvGrpSpPr>
        <p:grpSpPr>
          <a:xfrm>
            <a:off x="6477000" y="1828800"/>
            <a:ext cx="2438400" cy="1371600"/>
            <a:chOff x="0" y="0"/>
            <a:chExt cx="2438400" cy="1371600"/>
          </a:xfrm>
        </p:grpSpPr>
        <p:sp>
          <p:nvSpPr>
            <p:cNvPr id="411" name="Shape 411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0" y="156139"/>
              <a:ext cx="2438400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Treasurer signs Check and obtains Grand Knight Signature on Check (2 Signatures)</a:t>
              </a:r>
            </a:p>
          </p:txBody>
        </p:sp>
      </p:grpSp>
      <p:sp>
        <p:nvSpPr>
          <p:cNvPr id="414" name="Shape 414"/>
          <p:cNvSpPr/>
          <p:nvPr/>
        </p:nvSpPr>
        <p:spPr>
          <a:xfrm flipV="1">
            <a:off x="4570410" y="3213099"/>
            <a:ext cx="3" cy="584202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grpSp>
        <p:nvGrpSpPr>
          <p:cNvPr id="417" name="Group 417"/>
          <p:cNvGrpSpPr/>
          <p:nvPr/>
        </p:nvGrpSpPr>
        <p:grpSpPr>
          <a:xfrm>
            <a:off x="3352800" y="1828799"/>
            <a:ext cx="2438400" cy="1371604"/>
            <a:chOff x="0" y="0"/>
            <a:chExt cx="2438400" cy="1371603"/>
          </a:xfrm>
        </p:grpSpPr>
        <p:sp>
          <p:nvSpPr>
            <p:cNvPr id="415" name="Shape 415"/>
            <p:cNvSpPr/>
            <p:nvPr/>
          </p:nvSpPr>
          <p:spPr>
            <a:xfrm>
              <a:off x="0" y="0"/>
              <a:ext cx="2438400" cy="1371604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0" y="22789"/>
              <a:ext cx="2438400" cy="1326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Treasurer prepares Check per Voucher signed by both Treasurer and 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Grand Knight</a:t>
              </a:r>
            </a:p>
          </p:txBody>
        </p:sp>
      </p:grpSp>
      <p:pic>
        <p:nvPicPr>
          <p:cNvPr id="418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9735" y="392907"/>
            <a:ext cx="1812929" cy="906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image5.jpeg"/>
          <p:cNvPicPr>
            <a:picLocks noChangeAspect="1"/>
          </p:cNvPicPr>
          <p:nvPr/>
        </p:nvPicPr>
        <p:blipFill>
          <a:blip r:embed="rId3">
            <a:alphaModFix amt="63456"/>
            <a:extLst/>
          </a:blip>
          <a:stretch>
            <a:fillRect/>
          </a:stretch>
        </p:blipFill>
        <p:spPr>
          <a:xfrm>
            <a:off x="2184803" y="2829274"/>
            <a:ext cx="469500" cy="350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image5.jpeg"/>
          <p:cNvPicPr>
            <a:picLocks noChangeAspect="1"/>
          </p:cNvPicPr>
          <p:nvPr/>
        </p:nvPicPr>
        <p:blipFill>
          <a:blip r:embed="rId3">
            <a:alphaModFix amt="63456"/>
            <a:extLst/>
          </a:blip>
          <a:stretch>
            <a:fillRect/>
          </a:stretch>
        </p:blipFill>
        <p:spPr>
          <a:xfrm>
            <a:off x="5309003" y="4810476"/>
            <a:ext cx="469500" cy="3506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Payment of Bills</a:t>
            </a:r>
          </a:p>
        </p:txBody>
      </p:sp>
      <p:grpSp>
        <p:nvGrpSpPr>
          <p:cNvPr id="425" name="Group 425"/>
          <p:cNvGrpSpPr/>
          <p:nvPr/>
        </p:nvGrpSpPr>
        <p:grpSpPr>
          <a:xfrm>
            <a:off x="228600" y="3810000"/>
            <a:ext cx="2438400" cy="1371600"/>
            <a:chOff x="0" y="0"/>
            <a:chExt cx="2438400" cy="1371600"/>
          </a:xfrm>
        </p:grpSpPr>
        <p:sp>
          <p:nvSpPr>
            <p:cNvPr id="423" name="Shape 423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0" y="156139"/>
              <a:ext cx="2438400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Financial Secretary generates a Voucher (Form 157 or Member Billing*)</a:t>
              </a:r>
            </a:p>
          </p:txBody>
        </p:sp>
      </p:grpSp>
      <p:grpSp>
        <p:nvGrpSpPr>
          <p:cNvPr id="428" name="Group 428"/>
          <p:cNvGrpSpPr/>
          <p:nvPr/>
        </p:nvGrpSpPr>
        <p:grpSpPr>
          <a:xfrm>
            <a:off x="3352800" y="3810000"/>
            <a:ext cx="2438400" cy="1371600"/>
            <a:chOff x="0" y="0"/>
            <a:chExt cx="2438400" cy="1371600"/>
          </a:xfrm>
        </p:grpSpPr>
        <p:sp>
          <p:nvSpPr>
            <p:cNvPr id="426" name="Shape 426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0" y="156139"/>
              <a:ext cx="2438400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Grand Knight then signs Voucher authorizing Treasurer to issue check</a:t>
              </a:r>
            </a:p>
          </p:txBody>
        </p:sp>
      </p:grpSp>
      <p:grpSp>
        <p:nvGrpSpPr>
          <p:cNvPr id="431" name="Group 431"/>
          <p:cNvGrpSpPr/>
          <p:nvPr/>
        </p:nvGrpSpPr>
        <p:grpSpPr>
          <a:xfrm>
            <a:off x="228600" y="1828800"/>
            <a:ext cx="2438400" cy="1371600"/>
            <a:chOff x="0" y="0"/>
            <a:chExt cx="2438400" cy="1371600"/>
          </a:xfrm>
        </p:grpSpPr>
        <p:sp>
          <p:nvSpPr>
            <p:cNvPr id="429" name="Shape 429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0" y="289487"/>
              <a:ext cx="2438400" cy="792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Bill properly approved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(By-Laws or 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Council Vote)</a:t>
              </a:r>
            </a:p>
          </p:txBody>
        </p:sp>
      </p:grpSp>
      <p:sp>
        <p:nvSpPr>
          <p:cNvPr id="432" name="Shape 432"/>
          <p:cNvSpPr/>
          <p:nvPr/>
        </p:nvSpPr>
        <p:spPr>
          <a:xfrm flipH="1">
            <a:off x="1446213" y="3213099"/>
            <a:ext cx="1" cy="584202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433" name="Shape 433"/>
          <p:cNvSpPr/>
          <p:nvPr/>
        </p:nvSpPr>
        <p:spPr>
          <a:xfrm>
            <a:off x="2679699" y="4494210"/>
            <a:ext cx="660404" cy="5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grpSp>
        <p:nvGrpSpPr>
          <p:cNvPr id="436" name="Group 436"/>
          <p:cNvGrpSpPr/>
          <p:nvPr/>
        </p:nvGrpSpPr>
        <p:grpSpPr>
          <a:xfrm>
            <a:off x="6477000" y="3810000"/>
            <a:ext cx="2438400" cy="1371600"/>
            <a:chOff x="0" y="0"/>
            <a:chExt cx="2438400" cy="1371600"/>
          </a:xfrm>
        </p:grpSpPr>
        <p:sp>
          <p:nvSpPr>
            <p:cNvPr id="434" name="Shape 434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0" y="289487"/>
              <a:ext cx="2438400" cy="792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Council Check is ready to be issued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(Pay the Bills)</a:t>
              </a:r>
            </a:p>
          </p:txBody>
        </p:sp>
      </p:grpSp>
      <p:sp>
        <p:nvSpPr>
          <p:cNvPr id="437" name="Shape 437"/>
          <p:cNvSpPr/>
          <p:nvPr/>
        </p:nvSpPr>
        <p:spPr>
          <a:xfrm>
            <a:off x="5803900" y="2513010"/>
            <a:ext cx="660402" cy="5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438" name="Shape 438"/>
          <p:cNvSpPr/>
          <p:nvPr/>
        </p:nvSpPr>
        <p:spPr>
          <a:xfrm>
            <a:off x="266700" y="5346700"/>
            <a:ext cx="4648200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*  Voucher section of the Council Ledger.  </a:t>
            </a:r>
          </a:p>
        </p:txBody>
      </p:sp>
      <p:grpSp>
        <p:nvGrpSpPr>
          <p:cNvPr id="441" name="Group 441"/>
          <p:cNvGrpSpPr/>
          <p:nvPr/>
        </p:nvGrpSpPr>
        <p:grpSpPr>
          <a:xfrm>
            <a:off x="3352800" y="1828800"/>
            <a:ext cx="2438400" cy="1371600"/>
            <a:chOff x="0" y="0"/>
            <a:chExt cx="2438400" cy="1371600"/>
          </a:xfrm>
        </p:grpSpPr>
        <p:sp>
          <p:nvSpPr>
            <p:cNvPr id="439" name="Shape 439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0" y="156139"/>
              <a:ext cx="2438400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Treasurer prepares Check per voucher signed by both Fin Sec and Grand Knight</a:t>
              </a:r>
            </a:p>
          </p:txBody>
        </p:sp>
      </p:grpSp>
      <p:grpSp>
        <p:nvGrpSpPr>
          <p:cNvPr id="444" name="Group 444"/>
          <p:cNvGrpSpPr/>
          <p:nvPr/>
        </p:nvGrpSpPr>
        <p:grpSpPr>
          <a:xfrm>
            <a:off x="6477000" y="1828800"/>
            <a:ext cx="2438400" cy="1371600"/>
            <a:chOff x="0" y="0"/>
            <a:chExt cx="2438400" cy="1371600"/>
          </a:xfrm>
        </p:grpSpPr>
        <p:sp>
          <p:nvSpPr>
            <p:cNvPr id="442" name="Shape 442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0" y="156139"/>
              <a:ext cx="2438400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Treasurer signs Check and obtains Grand Knight Signature on Check (2 Signatures)</a:t>
              </a:r>
            </a:p>
          </p:txBody>
        </p:sp>
      </p:grpSp>
      <p:sp>
        <p:nvSpPr>
          <p:cNvPr id="445" name="Shape 445"/>
          <p:cNvSpPr/>
          <p:nvPr/>
        </p:nvSpPr>
        <p:spPr>
          <a:xfrm flipV="1">
            <a:off x="4570410" y="3213099"/>
            <a:ext cx="3" cy="584202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446" name="Shape 446"/>
          <p:cNvSpPr/>
          <p:nvPr/>
        </p:nvSpPr>
        <p:spPr>
          <a:xfrm>
            <a:off x="7694611" y="3213099"/>
            <a:ext cx="2" cy="584202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grpSp>
        <p:nvGrpSpPr>
          <p:cNvPr id="449" name="Group 449"/>
          <p:cNvGrpSpPr/>
          <p:nvPr/>
        </p:nvGrpSpPr>
        <p:grpSpPr>
          <a:xfrm>
            <a:off x="3352800" y="1828799"/>
            <a:ext cx="2438400" cy="1371604"/>
            <a:chOff x="0" y="0"/>
            <a:chExt cx="2438400" cy="1371603"/>
          </a:xfrm>
        </p:grpSpPr>
        <p:sp>
          <p:nvSpPr>
            <p:cNvPr id="447" name="Shape 447"/>
            <p:cNvSpPr/>
            <p:nvPr/>
          </p:nvSpPr>
          <p:spPr>
            <a:xfrm>
              <a:off x="0" y="0"/>
              <a:ext cx="2438400" cy="1371604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0" y="22789"/>
              <a:ext cx="2438400" cy="1326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Treasurer prepares Check per Voucher signed by both Treasurer and 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Grand Knight</a:t>
              </a:r>
            </a:p>
          </p:txBody>
        </p:sp>
      </p:grpSp>
      <p:pic>
        <p:nvPicPr>
          <p:cNvPr id="450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9735" y="392907"/>
            <a:ext cx="1812929" cy="906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1" name="image5.jpeg"/>
          <p:cNvPicPr>
            <a:picLocks noChangeAspect="1"/>
          </p:cNvPicPr>
          <p:nvPr/>
        </p:nvPicPr>
        <p:blipFill>
          <a:blip r:embed="rId3">
            <a:alphaModFix amt="63456"/>
            <a:extLst/>
          </a:blip>
          <a:stretch>
            <a:fillRect/>
          </a:stretch>
        </p:blipFill>
        <p:spPr>
          <a:xfrm>
            <a:off x="2184803" y="2829274"/>
            <a:ext cx="469500" cy="350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image5.jpeg"/>
          <p:cNvPicPr>
            <a:picLocks noChangeAspect="1"/>
          </p:cNvPicPr>
          <p:nvPr/>
        </p:nvPicPr>
        <p:blipFill>
          <a:blip r:embed="rId3">
            <a:alphaModFix amt="63456"/>
            <a:extLst/>
          </a:blip>
          <a:stretch>
            <a:fillRect/>
          </a:stretch>
        </p:blipFill>
        <p:spPr>
          <a:xfrm>
            <a:off x="5309003" y="4810476"/>
            <a:ext cx="469500" cy="3506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Payment of Bills</a:t>
            </a:r>
          </a:p>
        </p:txBody>
      </p:sp>
      <p:grpSp>
        <p:nvGrpSpPr>
          <p:cNvPr id="457" name="Group 457"/>
          <p:cNvGrpSpPr/>
          <p:nvPr/>
        </p:nvGrpSpPr>
        <p:grpSpPr>
          <a:xfrm>
            <a:off x="228600" y="3810000"/>
            <a:ext cx="2438400" cy="1371600"/>
            <a:chOff x="0" y="0"/>
            <a:chExt cx="2438400" cy="1371600"/>
          </a:xfrm>
        </p:grpSpPr>
        <p:sp>
          <p:nvSpPr>
            <p:cNvPr id="455" name="Shape 455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0" y="156139"/>
              <a:ext cx="2438400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Financial Secretary generates a Voucher (Form 157 or Member Billing*)</a:t>
              </a:r>
            </a:p>
          </p:txBody>
        </p:sp>
      </p:grpSp>
      <p:grpSp>
        <p:nvGrpSpPr>
          <p:cNvPr id="460" name="Group 460"/>
          <p:cNvGrpSpPr/>
          <p:nvPr/>
        </p:nvGrpSpPr>
        <p:grpSpPr>
          <a:xfrm>
            <a:off x="3352800" y="3810000"/>
            <a:ext cx="2438400" cy="1371600"/>
            <a:chOff x="0" y="0"/>
            <a:chExt cx="2438400" cy="1371600"/>
          </a:xfrm>
        </p:grpSpPr>
        <p:sp>
          <p:nvSpPr>
            <p:cNvPr id="458" name="Shape 458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0" y="156139"/>
              <a:ext cx="2438400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Grand Knight then signs Voucher authorizing Treasurer to issue check</a:t>
              </a:r>
            </a:p>
          </p:txBody>
        </p:sp>
      </p:grpSp>
      <p:grpSp>
        <p:nvGrpSpPr>
          <p:cNvPr id="463" name="Group 463"/>
          <p:cNvGrpSpPr/>
          <p:nvPr/>
        </p:nvGrpSpPr>
        <p:grpSpPr>
          <a:xfrm>
            <a:off x="228600" y="1828800"/>
            <a:ext cx="2438400" cy="1371600"/>
            <a:chOff x="0" y="0"/>
            <a:chExt cx="2438400" cy="1371600"/>
          </a:xfrm>
        </p:grpSpPr>
        <p:sp>
          <p:nvSpPr>
            <p:cNvPr id="461" name="Shape 461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0" y="289487"/>
              <a:ext cx="2438400" cy="792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Bill properly approved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(By-Laws or 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Council Vote)</a:t>
              </a:r>
            </a:p>
          </p:txBody>
        </p:sp>
      </p:grpSp>
      <p:sp>
        <p:nvSpPr>
          <p:cNvPr id="464" name="Shape 464"/>
          <p:cNvSpPr/>
          <p:nvPr/>
        </p:nvSpPr>
        <p:spPr>
          <a:xfrm flipH="1">
            <a:off x="1446213" y="3213099"/>
            <a:ext cx="1" cy="584202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465" name="Shape 465"/>
          <p:cNvSpPr/>
          <p:nvPr/>
        </p:nvSpPr>
        <p:spPr>
          <a:xfrm>
            <a:off x="2679699" y="4494210"/>
            <a:ext cx="660404" cy="5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grpSp>
        <p:nvGrpSpPr>
          <p:cNvPr id="468" name="Group 468"/>
          <p:cNvGrpSpPr/>
          <p:nvPr/>
        </p:nvGrpSpPr>
        <p:grpSpPr>
          <a:xfrm>
            <a:off x="6477000" y="3810000"/>
            <a:ext cx="2438400" cy="1371600"/>
            <a:chOff x="0" y="0"/>
            <a:chExt cx="2438400" cy="1371600"/>
          </a:xfrm>
        </p:grpSpPr>
        <p:sp>
          <p:nvSpPr>
            <p:cNvPr id="466" name="Shape 466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>
              <a:off x="0" y="289487"/>
              <a:ext cx="2438400" cy="792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Council Check is ready to be issued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(Pay the Bills)</a:t>
              </a:r>
            </a:p>
          </p:txBody>
        </p:sp>
      </p:grpSp>
      <p:sp>
        <p:nvSpPr>
          <p:cNvPr id="469" name="Shape 469"/>
          <p:cNvSpPr/>
          <p:nvPr/>
        </p:nvSpPr>
        <p:spPr>
          <a:xfrm>
            <a:off x="5803900" y="2513010"/>
            <a:ext cx="660402" cy="5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470" name="Shape 470"/>
          <p:cNvSpPr/>
          <p:nvPr/>
        </p:nvSpPr>
        <p:spPr>
          <a:xfrm>
            <a:off x="266700" y="5346700"/>
            <a:ext cx="4648200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*  Voucher section of the Council Ledger.  </a:t>
            </a:r>
          </a:p>
        </p:txBody>
      </p:sp>
      <p:grpSp>
        <p:nvGrpSpPr>
          <p:cNvPr id="473" name="Group 473"/>
          <p:cNvGrpSpPr/>
          <p:nvPr/>
        </p:nvGrpSpPr>
        <p:grpSpPr>
          <a:xfrm>
            <a:off x="3352800" y="1828800"/>
            <a:ext cx="2438400" cy="1371600"/>
            <a:chOff x="0" y="0"/>
            <a:chExt cx="2438400" cy="1371600"/>
          </a:xfrm>
        </p:grpSpPr>
        <p:sp>
          <p:nvSpPr>
            <p:cNvPr id="471" name="Shape 471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0" y="156139"/>
              <a:ext cx="2438400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Treasurer prepares Check per voucher signed by both Fin Sec and Grand Knight</a:t>
              </a:r>
            </a:p>
          </p:txBody>
        </p:sp>
      </p:grpSp>
      <p:grpSp>
        <p:nvGrpSpPr>
          <p:cNvPr id="476" name="Group 476"/>
          <p:cNvGrpSpPr/>
          <p:nvPr/>
        </p:nvGrpSpPr>
        <p:grpSpPr>
          <a:xfrm>
            <a:off x="6477000" y="1828800"/>
            <a:ext cx="2438400" cy="1371600"/>
            <a:chOff x="0" y="0"/>
            <a:chExt cx="2438400" cy="1371600"/>
          </a:xfrm>
        </p:grpSpPr>
        <p:sp>
          <p:nvSpPr>
            <p:cNvPr id="474" name="Shape 474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0" y="156139"/>
              <a:ext cx="2438400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Treasurer signs Check and obtains Grand Knight Signature on Check (2 Signatures)</a:t>
              </a:r>
            </a:p>
          </p:txBody>
        </p:sp>
      </p:grpSp>
      <p:sp>
        <p:nvSpPr>
          <p:cNvPr id="477" name="Shape 477"/>
          <p:cNvSpPr/>
          <p:nvPr/>
        </p:nvSpPr>
        <p:spPr>
          <a:xfrm flipV="1">
            <a:off x="4570410" y="3213099"/>
            <a:ext cx="3" cy="584202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478" name="Shape 478"/>
          <p:cNvSpPr/>
          <p:nvPr/>
        </p:nvSpPr>
        <p:spPr>
          <a:xfrm>
            <a:off x="7694611" y="3213099"/>
            <a:ext cx="2" cy="584202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grpSp>
        <p:nvGrpSpPr>
          <p:cNvPr id="481" name="Group 481"/>
          <p:cNvGrpSpPr/>
          <p:nvPr/>
        </p:nvGrpSpPr>
        <p:grpSpPr>
          <a:xfrm>
            <a:off x="3352800" y="1828799"/>
            <a:ext cx="2438400" cy="1371604"/>
            <a:chOff x="0" y="0"/>
            <a:chExt cx="2438400" cy="1371603"/>
          </a:xfrm>
        </p:grpSpPr>
        <p:sp>
          <p:nvSpPr>
            <p:cNvPr id="479" name="Shape 479"/>
            <p:cNvSpPr/>
            <p:nvPr/>
          </p:nvSpPr>
          <p:spPr>
            <a:xfrm>
              <a:off x="0" y="0"/>
              <a:ext cx="2438400" cy="1371604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0" y="22789"/>
              <a:ext cx="2438400" cy="1326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Treasurer prepares Check per Voucher signed by both Treasurer and 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Grand Knight</a:t>
              </a:r>
            </a:p>
          </p:txBody>
        </p:sp>
      </p:grpSp>
      <p:pic>
        <p:nvPicPr>
          <p:cNvPr id="482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9735" y="392907"/>
            <a:ext cx="1812929" cy="906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3" name="image5.jpeg"/>
          <p:cNvPicPr>
            <a:picLocks noChangeAspect="1"/>
          </p:cNvPicPr>
          <p:nvPr/>
        </p:nvPicPr>
        <p:blipFill>
          <a:blip r:embed="rId3">
            <a:alphaModFix amt="63456"/>
            <a:extLst/>
          </a:blip>
          <a:stretch>
            <a:fillRect/>
          </a:stretch>
        </p:blipFill>
        <p:spPr>
          <a:xfrm>
            <a:off x="2184803" y="2829274"/>
            <a:ext cx="469500" cy="350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image5.jpeg"/>
          <p:cNvPicPr>
            <a:picLocks noChangeAspect="1"/>
          </p:cNvPicPr>
          <p:nvPr/>
        </p:nvPicPr>
        <p:blipFill>
          <a:blip r:embed="rId3">
            <a:alphaModFix amt="63456"/>
            <a:extLst/>
          </a:blip>
          <a:stretch>
            <a:fillRect/>
          </a:stretch>
        </p:blipFill>
        <p:spPr>
          <a:xfrm>
            <a:off x="5309003" y="4810476"/>
            <a:ext cx="469500" cy="350665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hape 485"/>
          <p:cNvSpPr/>
          <p:nvPr/>
        </p:nvSpPr>
        <p:spPr>
          <a:xfrm>
            <a:off x="203198" y="5771019"/>
            <a:ext cx="3911059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This Process occurs at each meeting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Payment of Bills</a:t>
            </a:r>
          </a:p>
        </p:txBody>
      </p:sp>
      <p:grpSp>
        <p:nvGrpSpPr>
          <p:cNvPr id="490" name="Group 490"/>
          <p:cNvGrpSpPr/>
          <p:nvPr/>
        </p:nvGrpSpPr>
        <p:grpSpPr>
          <a:xfrm>
            <a:off x="228600" y="3810000"/>
            <a:ext cx="2438400" cy="1371600"/>
            <a:chOff x="0" y="0"/>
            <a:chExt cx="2438400" cy="1371600"/>
          </a:xfrm>
        </p:grpSpPr>
        <p:sp>
          <p:nvSpPr>
            <p:cNvPr id="488" name="Shape 488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0" y="156139"/>
              <a:ext cx="2438400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Financial Secretary generates a Voucher (Form 157 or Member Billing*)</a:t>
              </a:r>
            </a:p>
          </p:txBody>
        </p:sp>
      </p:grpSp>
      <p:grpSp>
        <p:nvGrpSpPr>
          <p:cNvPr id="493" name="Group 493"/>
          <p:cNvGrpSpPr/>
          <p:nvPr/>
        </p:nvGrpSpPr>
        <p:grpSpPr>
          <a:xfrm>
            <a:off x="3352800" y="3810000"/>
            <a:ext cx="2438400" cy="1371600"/>
            <a:chOff x="0" y="0"/>
            <a:chExt cx="2438400" cy="1371600"/>
          </a:xfrm>
        </p:grpSpPr>
        <p:sp>
          <p:nvSpPr>
            <p:cNvPr id="491" name="Shape 491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0" y="156139"/>
              <a:ext cx="2438400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Grand Knight then signs Voucher authorizing Treasurer to issue check</a:t>
              </a:r>
            </a:p>
          </p:txBody>
        </p:sp>
      </p:grpSp>
      <p:grpSp>
        <p:nvGrpSpPr>
          <p:cNvPr id="496" name="Group 496"/>
          <p:cNvGrpSpPr/>
          <p:nvPr/>
        </p:nvGrpSpPr>
        <p:grpSpPr>
          <a:xfrm>
            <a:off x="228600" y="1828800"/>
            <a:ext cx="2438400" cy="1371600"/>
            <a:chOff x="0" y="0"/>
            <a:chExt cx="2438400" cy="1371600"/>
          </a:xfrm>
        </p:grpSpPr>
        <p:sp>
          <p:nvSpPr>
            <p:cNvPr id="494" name="Shape 494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0" y="289487"/>
              <a:ext cx="2438400" cy="792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Bill properly approved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(By-Laws or 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Council Vote)</a:t>
              </a:r>
            </a:p>
          </p:txBody>
        </p:sp>
      </p:grpSp>
      <p:sp>
        <p:nvSpPr>
          <p:cNvPr id="497" name="Shape 497"/>
          <p:cNvSpPr/>
          <p:nvPr/>
        </p:nvSpPr>
        <p:spPr>
          <a:xfrm flipH="1">
            <a:off x="1446213" y="3213099"/>
            <a:ext cx="1" cy="584202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498" name="Shape 498"/>
          <p:cNvSpPr/>
          <p:nvPr/>
        </p:nvSpPr>
        <p:spPr>
          <a:xfrm>
            <a:off x="2679699" y="4494210"/>
            <a:ext cx="660404" cy="5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grpSp>
        <p:nvGrpSpPr>
          <p:cNvPr id="501" name="Group 501"/>
          <p:cNvGrpSpPr/>
          <p:nvPr/>
        </p:nvGrpSpPr>
        <p:grpSpPr>
          <a:xfrm>
            <a:off x="6477000" y="3810000"/>
            <a:ext cx="2438400" cy="1371600"/>
            <a:chOff x="0" y="0"/>
            <a:chExt cx="2438400" cy="1371600"/>
          </a:xfrm>
        </p:grpSpPr>
        <p:sp>
          <p:nvSpPr>
            <p:cNvPr id="499" name="Shape 499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0" y="289487"/>
              <a:ext cx="2438400" cy="792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Council Check is ready to be issued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(Pay the Bills)</a:t>
              </a:r>
            </a:p>
          </p:txBody>
        </p:sp>
      </p:grpSp>
      <p:sp>
        <p:nvSpPr>
          <p:cNvPr id="502" name="Shape 502"/>
          <p:cNvSpPr/>
          <p:nvPr/>
        </p:nvSpPr>
        <p:spPr>
          <a:xfrm>
            <a:off x="5803900" y="2513010"/>
            <a:ext cx="660402" cy="5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503" name="Shape 503"/>
          <p:cNvSpPr/>
          <p:nvPr/>
        </p:nvSpPr>
        <p:spPr>
          <a:xfrm>
            <a:off x="266700" y="5346700"/>
            <a:ext cx="4648200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*  Voucher section of the Council Ledger.  </a:t>
            </a:r>
          </a:p>
        </p:txBody>
      </p:sp>
      <p:grpSp>
        <p:nvGrpSpPr>
          <p:cNvPr id="506" name="Group 506"/>
          <p:cNvGrpSpPr/>
          <p:nvPr/>
        </p:nvGrpSpPr>
        <p:grpSpPr>
          <a:xfrm>
            <a:off x="3352800" y="1828800"/>
            <a:ext cx="2438400" cy="1371600"/>
            <a:chOff x="0" y="0"/>
            <a:chExt cx="2438400" cy="1371600"/>
          </a:xfrm>
        </p:grpSpPr>
        <p:sp>
          <p:nvSpPr>
            <p:cNvPr id="504" name="Shape 504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0" y="156139"/>
              <a:ext cx="2438400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Treasurer prepares Check per voucher signed by both Fin Sec and Grand Knight</a:t>
              </a:r>
            </a:p>
          </p:txBody>
        </p:sp>
      </p:grpSp>
      <p:grpSp>
        <p:nvGrpSpPr>
          <p:cNvPr id="509" name="Group 509"/>
          <p:cNvGrpSpPr/>
          <p:nvPr/>
        </p:nvGrpSpPr>
        <p:grpSpPr>
          <a:xfrm>
            <a:off x="6477000" y="1828800"/>
            <a:ext cx="2438400" cy="1371600"/>
            <a:chOff x="0" y="0"/>
            <a:chExt cx="2438400" cy="1371600"/>
          </a:xfrm>
        </p:grpSpPr>
        <p:sp>
          <p:nvSpPr>
            <p:cNvPr id="507" name="Shape 507"/>
            <p:cNvSpPr/>
            <p:nvPr/>
          </p:nvSpPr>
          <p:spPr>
            <a:xfrm>
              <a:off x="0" y="0"/>
              <a:ext cx="24384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0" y="156139"/>
              <a:ext cx="2438400" cy="1059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Treasurer signs Check and obtains Grand Knight Signature on Check (2 Signatures)</a:t>
              </a:r>
            </a:p>
          </p:txBody>
        </p:sp>
      </p:grpSp>
      <p:sp>
        <p:nvSpPr>
          <p:cNvPr id="510" name="Shape 510"/>
          <p:cNvSpPr/>
          <p:nvPr/>
        </p:nvSpPr>
        <p:spPr>
          <a:xfrm flipV="1">
            <a:off x="4570410" y="3213099"/>
            <a:ext cx="3" cy="584202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511" name="Shape 511"/>
          <p:cNvSpPr/>
          <p:nvPr/>
        </p:nvSpPr>
        <p:spPr>
          <a:xfrm>
            <a:off x="7694611" y="3213099"/>
            <a:ext cx="2" cy="584202"/>
          </a:xfrm>
          <a:prstGeom prst="line">
            <a:avLst/>
          </a:prstGeom>
          <a:ln w="38100">
            <a:solidFill>
              <a:srgbClr val="6A9DAE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/>
            </a:pPr>
            <a:endParaRPr/>
          </a:p>
        </p:txBody>
      </p:sp>
      <p:sp>
        <p:nvSpPr>
          <p:cNvPr id="512" name="Shape 512"/>
          <p:cNvSpPr/>
          <p:nvPr/>
        </p:nvSpPr>
        <p:spPr>
          <a:xfrm>
            <a:off x="210442" y="6192661"/>
            <a:ext cx="7961115" cy="5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venir Roman"/>
              </a:defRPr>
            </a:pPr>
            <a:r>
              <a: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FS: Invoice/Bill(o) &amp; FS Voucher(c) </a:t>
            </a:r>
          </a:p>
          <a:p>
            <a:pPr>
              <a:defRPr>
                <a:latin typeface="+mj-lt"/>
                <a:ea typeface="+mj-ea"/>
                <a:cs typeface="+mj-cs"/>
                <a:sym typeface="Avenir Roman"/>
              </a:defRPr>
            </a:pPr>
            <a:r>
              <a: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Tres: FS Voucher(o), Council Check Stub(o), Bank Statement(o)</a:t>
            </a:r>
          </a:p>
        </p:txBody>
      </p:sp>
      <p:grpSp>
        <p:nvGrpSpPr>
          <p:cNvPr id="515" name="Group 515"/>
          <p:cNvGrpSpPr/>
          <p:nvPr/>
        </p:nvGrpSpPr>
        <p:grpSpPr>
          <a:xfrm>
            <a:off x="3352800" y="1828799"/>
            <a:ext cx="2438400" cy="1371604"/>
            <a:chOff x="0" y="0"/>
            <a:chExt cx="2438400" cy="1371603"/>
          </a:xfrm>
        </p:grpSpPr>
        <p:sp>
          <p:nvSpPr>
            <p:cNvPr id="513" name="Shape 513"/>
            <p:cNvSpPr/>
            <p:nvPr/>
          </p:nvSpPr>
          <p:spPr>
            <a:xfrm>
              <a:off x="0" y="0"/>
              <a:ext cx="2438400" cy="1371604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0" y="22789"/>
              <a:ext cx="2438400" cy="1326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Treasurer prepares Check per Voucher signed by both Treasurer and 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venir Roman"/>
                </a:defRPr>
              </a:pPr>
              <a:r>
                <a: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Grand Knight</a:t>
              </a:r>
            </a:p>
          </p:txBody>
        </p:sp>
      </p:grpSp>
      <p:pic>
        <p:nvPicPr>
          <p:cNvPr id="516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9735" y="392907"/>
            <a:ext cx="1812929" cy="906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image5.jpeg"/>
          <p:cNvPicPr>
            <a:picLocks noChangeAspect="1"/>
          </p:cNvPicPr>
          <p:nvPr/>
        </p:nvPicPr>
        <p:blipFill>
          <a:blip r:embed="rId3">
            <a:alphaModFix amt="63456"/>
            <a:extLst/>
          </a:blip>
          <a:stretch>
            <a:fillRect/>
          </a:stretch>
        </p:blipFill>
        <p:spPr>
          <a:xfrm>
            <a:off x="2184803" y="2829274"/>
            <a:ext cx="469500" cy="350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image5.jpeg"/>
          <p:cNvPicPr>
            <a:picLocks noChangeAspect="1"/>
          </p:cNvPicPr>
          <p:nvPr/>
        </p:nvPicPr>
        <p:blipFill>
          <a:blip r:embed="rId3">
            <a:alphaModFix amt="63456"/>
            <a:extLst/>
          </a:blip>
          <a:stretch>
            <a:fillRect/>
          </a:stretch>
        </p:blipFill>
        <p:spPr>
          <a:xfrm>
            <a:off x="5309003" y="4810476"/>
            <a:ext cx="469500" cy="350665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Shape 519"/>
          <p:cNvSpPr/>
          <p:nvPr/>
        </p:nvSpPr>
        <p:spPr>
          <a:xfrm>
            <a:off x="203198" y="5771019"/>
            <a:ext cx="3911059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This Process occurs at each meeting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/>
          <a:lstStyle>
            <a:lvl1pPr defTabSz="777240">
              <a:defRPr sz="3400"/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Payment of Supreme or State Obligation</a:t>
            </a:r>
          </a:p>
        </p:txBody>
      </p:sp>
      <p:sp>
        <p:nvSpPr>
          <p:cNvPr id="522" name="Shape 52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077200" cy="4525963"/>
          </a:xfrm>
          <a:prstGeom prst="rect">
            <a:avLst/>
          </a:prstGeom>
        </p:spPr>
        <p:txBody>
          <a:bodyPr/>
          <a:lstStyle/>
          <a:p>
            <a:pPr marL="1814569" indent="-177799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A </a:t>
            </a:r>
            <a:r>
              <a:rPr sz="3000">
                <a:solidFill>
                  <a:srgbClr val="FFFB00"/>
                </a:solidFill>
              </a:rPr>
              <a:t>Supreme or State Council obligation </a:t>
            </a:r>
            <a:r>
              <a:rPr sz="3000">
                <a:solidFill>
                  <a:srgbClr val="FFFFFF"/>
                </a:solidFill>
              </a:rPr>
              <a:t>does not require Council approval, as outlined in Section 145 </a:t>
            </a:r>
          </a:p>
          <a:p>
            <a:pPr marL="1814569" indent="-177799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Receipt of the monthly Council Statement from Supreme is the </a:t>
            </a:r>
            <a:r>
              <a:rPr sz="3000">
                <a:solidFill>
                  <a:srgbClr val="FFFB00"/>
                </a:solidFill>
              </a:rPr>
              <a:t>official notice</a:t>
            </a:r>
            <a:r>
              <a:rPr sz="3000">
                <a:solidFill>
                  <a:srgbClr val="FFFFFF"/>
                </a:solidFill>
              </a:rPr>
              <a:t> that the amount owed is due and payable </a:t>
            </a:r>
          </a:p>
          <a:p>
            <a:pPr marL="1814569" indent="-177799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The same is true of a billing from the </a:t>
            </a:r>
            <a:r>
              <a:rPr sz="3000">
                <a:solidFill>
                  <a:srgbClr val="FFFB00"/>
                </a:solidFill>
              </a:rPr>
              <a:t>State Council</a:t>
            </a:r>
          </a:p>
        </p:txBody>
      </p:sp>
      <p:pic>
        <p:nvPicPr>
          <p:cNvPr id="523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2247" y="72886"/>
            <a:ext cx="1549136" cy="15465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Supreme Obligations</a:t>
            </a:r>
          </a:p>
        </p:txBody>
      </p:sp>
      <p:sp>
        <p:nvSpPr>
          <p:cNvPr id="526" name="Shape 5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58200" cy="4876800"/>
          </a:xfrm>
          <a:prstGeom prst="rect">
            <a:avLst/>
          </a:prstGeom>
        </p:spPr>
        <p:txBody>
          <a:bodyPr/>
          <a:lstStyle/>
          <a:p>
            <a:pPr marL="1814569" indent="-177799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B00"/>
                </a:solidFill>
              </a:rPr>
              <a:t>Council Billed</a:t>
            </a:r>
            <a:r>
              <a:rPr sz="3000">
                <a:solidFill>
                  <a:srgbClr val="FFFFFF"/>
                </a:solidFill>
              </a:rPr>
              <a:t> on January 1 and July 1 (Members on Record)</a:t>
            </a:r>
          </a:p>
          <a:p>
            <a:pPr marL="1020401" lvl="1" indent="-572346">
              <a:spcBef>
                <a:spcPts val="600"/>
              </a:spcBef>
              <a:defRPr sz="2600">
                <a:solidFill>
                  <a:srgbClr val="000000"/>
                </a:solidFill>
              </a:defRPr>
            </a:pPr>
            <a:r>
              <a:rPr>
                <a:solidFill>
                  <a:srgbClr val="FFFB00"/>
                </a:solidFill>
              </a:rPr>
              <a:t>Per Capita Tax</a:t>
            </a:r>
            <a:r>
              <a:rPr>
                <a:solidFill>
                  <a:srgbClr val="FFFFFF"/>
                </a:solidFill>
              </a:rPr>
              <a:t> [PCT] -- $1.75 per Member.</a:t>
            </a:r>
          </a:p>
          <a:p>
            <a:pPr marL="1020401" lvl="1" indent="-572346">
              <a:spcBef>
                <a:spcPts val="600"/>
              </a:spcBef>
              <a:defRPr sz="2600">
                <a:solidFill>
                  <a:srgbClr val="000000"/>
                </a:solidFill>
              </a:defRPr>
            </a:pPr>
            <a:r>
              <a:rPr>
                <a:solidFill>
                  <a:srgbClr val="FFFB00"/>
                </a:solidFill>
              </a:rPr>
              <a:t>Catholic Advertising Fund</a:t>
            </a:r>
            <a:r>
              <a:rPr>
                <a:solidFill>
                  <a:srgbClr val="FFFFFF"/>
                </a:solidFill>
              </a:rPr>
              <a:t> [CAF] -- $0.50 per Member</a:t>
            </a:r>
          </a:p>
          <a:p>
            <a:pPr marL="1274778" lvl="1" indent="-826722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B00"/>
                </a:solidFill>
              </a:rPr>
              <a:t>Culture of Life </a:t>
            </a:r>
            <a:r>
              <a:rPr sz="2600">
                <a:solidFill>
                  <a:srgbClr val="FFFFFF"/>
                </a:solidFill>
              </a:rPr>
              <a:t>[COL] -- $1.00 per Member.</a:t>
            </a:r>
            <a:endParaRPr sz="2600"/>
          </a:p>
          <a:p>
            <a:pPr marL="1814569" indent="-177799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B00"/>
                </a:solidFill>
              </a:rPr>
              <a:t>Council Supply Charges </a:t>
            </a:r>
            <a:r>
              <a:rPr sz="3000">
                <a:solidFill>
                  <a:srgbClr val="FFFFFF"/>
                </a:solidFill>
              </a:rPr>
              <a:t>-- Billed for Supply items that they order as well as any shipping and handling fees</a:t>
            </a:r>
          </a:p>
        </p:txBody>
      </p:sp>
      <p:pic>
        <p:nvPicPr>
          <p:cNvPr id="527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2247" y="72886"/>
            <a:ext cx="1549137" cy="15465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144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State Obligations</a:t>
            </a:r>
          </a:p>
        </p:txBody>
      </p:sp>
      <p:sp>
        <p:nvSpPr>
          <p:cNvPr id="530" name="Shape 530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382000" cy="5943600"/>
          </a:xfrm>
          <a:prstGeom prst="rect">
            <a:avLst/>
          </a:prstGeom>
        </p:spPr>
        <p:txBody>
          <a:bodyPr/>
          <a:lstStyle/>
          <a:p>
            <a:pPr marL="0" indent="0" defTabSz="878098">
              <a:spcBef>
                <a:spcPts val="500"/>
              </a:spcBef>
              <a:buClrTx/>
              <a:buSzTx/>
              <a:buFontTx/>
              <a:buNone/>
              <a:defRPr sz="2970">
                <a:solidFill>
                  <a:srgbClr val="FFFB00"/>
                </a:solidFill>
              </a:defRPr>
            </a:pPr>
            <a:r>
              <a:t>State Per Capita Tax</a:t>
            </a:r>
            <a:endParaRPr sz="1782" b="1">
              <a:solidFill>
                <a:srgbClr val="000000"/>
              </a:solidFill>
            </a:endParaRPr>
          </a:p>
          <a:p>
            <a:pPr marL="1262030" lvl="1" indent="-818454" defTabSz="905255">
              <a:spcBef>
                <a:spcPts val="500"/>
              </a:spcBef>
              <a:defRPr sz="1782">
                <a:solidFill>
                  <a:srgbClr val="000000"/>
                </a:solidFill>
              </a:defRPr>
            </a:pPr>
            <a:r>
              <a:rPr sz="2574">
                <a:solidFill>
                  <a:srgbClr val="FFFFFF"/>
                </a:solidFill>
              </a:rPr>
              <a:t>Billed on January 1 and July 1.</a:t>
            </a:r>
            <a:endParaRPr sz="2574"/>
          </a:p>
          <a:p>
            <a:pPr marL="1262030" lvl="1" indent="-818454" defTabSz="905255">
              <a:spcBef>
                <a:spcPts val="500"/>
              </a:spcBef>
              <a:defRPr sz="1782">
                <a:solidFill>
                  <a:srgbClr val="000000"/>
                </a:solidFill>
              </a:defRPr>
            </a:pPr>
            <a:r>
              <a:rPr sz="2574">
                <a:solidFill>
                  <a:srgbClr val="FFFFFF"/>
                </a:solidFill>
              </a:rPr>
              <a:t>$4.25 per regular Member.</a:t>
            </a:r>
            <a:endParaRPr sz="2574"/>
          </a:p>
          <a:p>
            <a:pPr marL="1262030" lvl="1" indent="-818454" defTabSz="905255">
              <a:spcBef>
                <a:spcPts val="500"/>
              </a:spcBef>
              <a:defRPr sz="1782">
                <a:solidFill>
                  <a:srgbClr val="000000"/>
                </a:solidFill>
              </a:defRPr>
            </a:pPr>
            <a:r>
              <a:rPr sz="2574">
                <a:solidFill>
                  <a:srgbClr val="FFFFFF"/>
                </a:solidFill>
              </a:rPr>
              <a:t>$2.50 for Inactive and Honorary Members.</a:t>
            </a:r>
            <a:endParaRPr sz="2574"/>
          </a:p>
          <a:p>
            <a:pPr marL="1262030" lvl="1" indent="-818454" defTabSz="905255">
              <a:spcBef>
                <a:spcPts val="500"/>
              </a:spcBef>
              <a:defRPr sz="1782">
                <a:solidFill>
                  <a:srgbClr val="000000"/>
                </a:solidFill>
              </a:defRPr>
            </a:pPr>
            <a:r>
              <a:rPr sz="2574">
                <a:solidFill>
                  <a:srgbClr val="FFFFFF"/>
                </a:solidFill>
              </a:rPr>
              <a:t>No charge for Honorary Exempt or Disabled Members.</a:t>
            </a:r>
            <a:endParaRPr sz="2574"/>
          </a:p>
          <a:p>
            <a:pPr marL="0" indent="0" defTabSz="878098">
              <a:spcBef>
                <a:spcPts val="500"/>
              </a:spcBef>
              <a:buClrTx/>
              <a:buSzTx/>
              <a:buFontTx/>
              <a:buNone/>
              <a:defRPr sz="2970">
                <a:solidFill>
                  <a:srgbClr val="FFFB00"/>
                </a:solidFill>
              </a:defRPr>
            </a:pPr>
            <a:r>
              <a:t>KCLS and Grand Knights Day</a:t>
            </a:r>
            <a:endParaRPr sz="1782" b="1">
              <a:solidFill>
                <a:srgbClr val="000000"/>
              </a:solidFill>
            </a:endParaRPr>
          </a:p>
          <a:p>
            <a:pPr marL="1262030" lvl="1" indent="-818454" defTabSz="905255">
              <a:spcBef>
                <a:spcPts val="500"/>
              </a:spcBef>
              <a:defRPr sz="1782">
                <a:solidFill>
                  <a:srgbClr val="000000"/>
                </a:solidFill>
              </a:defRPr>
            </a:pPr>
            <a:r>
              <a:rPr sz="2574">
                <a:solidFill>
                  <a:srgbClr val="FFFFFF"/>
                </a:solidFill>
              </a:rPr>
              <a:t>$15 for KCLS per Council (</a:t>
            </a:r>
            <a:r>
              <a:rPr sz="2574" b="1">
                <a:solidFill>
                  <a:srgbClr val="FFFB00"/>
                </a:solidFill>
              </a:rPr>
              <a:t>Not Optional</a:t>
            </a:r>
            <a:r>
              <a:rPr sz="2574">
                <a:solidFill>
                  <a:srgbClr val="FFFFFF"/>
                </a:solidFill>
              </a:rPr>
              <a:t>)</a:t>
            </a:r>
          </a:p>
          <a:p>
            <a:pPr marL="1262030" lvl="1" indent="-818454" defTabSz="905255">
              <a:spcBef>
                <a:spcPts val="500"/>
              </a:spcBef>
              <a:defRPr sz="1782">
                <a:solidFill>
                  <a:srgbClr val="000000"/>
                </a:solidFill>
              </a:defRPr>
            </a:pPr>
            <a:r>
              <a:rPr sz="2574">
                <a:solidFill>
                  <a:srgbClr val="FFFFFF"/>
                </a:solidFill>
              </a:rPr>
              <a:t>$15 for GK Day per Council (</a:t>
            </a:r>
            <a:r>
              <a:rPr sz="2574" b="1">
                <a:solidFill>
                  <a:srgbClr val="FFFB00"/>
                </a:solidFill>
              </a:rPr>
              <a:t>Not Optional</a:t>
            </a:r>
            <a:r>
              <a:rPr sz="2574">
                <a:solidFill>
                  <a:srgbClr val="FFFFFF"/>
                </a:solidFill>
              </a:rPr>
              <a:t>)</a:t>
            </a:r>
            <a:endParaRPr sz="2574"/>
          </a:p>
          <a:p>
            <a:pPr marL="0" indent="0" defTabSz="878098">
              <a:spcBef>
                <a:spcPts val="500"/>
              </a:spcBef>
              <a:buClrTx/>
              <a:buSzTx/>
              <a:buFontTx/>
              <a:buNone/>
              <a:defRPr sz="2970">
                <a:solidFill>
                  <a:srgbClr val="FFFB00"/>
                </a:solidFill>
              </a:defRPr>
            </a:pPr>
            <a:r>
              <a:t>Exemplification Fund</a:t>
            </a:r>
          </a:p>
          <a:p>
            <a:pPr marL="1262030" lvl="1" indent="-818454" defTabSz="905255">
              <a:spcBef>
                <a:spcPts val="500"/>
              </a:spcBef>
              <a:defRPr sz="1782">
                <a:solidFill>
                  <a:srgbClr val="000000"/>
                </a:solidFill>
              </a:defRPr>
            </a:pPr>
            <a:r>
              <a:rPr sz="2574">
                <a:solidFill>
                  <a:srgbClr val="FFFFFF"/>
                </a:solidFill>
              </a:rPr>
              <a:t>$15 per new Member (</a:t>
            </a:r>
            <a:r>
              <a:rPr sz="2574">
                <a:solidFill>
                  <a:srgbClr val="FFF024"/>
                </a:solidFill>
              </a:rPr>
              <a:t>Res #12, 2015 LA Conv</a:t>
            </a:r>
            <a:r>
              <a:rPr sz="2574">
                <a:solidFill>
                  <a:srgbClr val="FFFFFF"/>
                </a:solidFill>
              </a:rPr>
              <a:t>)</a:t>
            </a:r>
            <a:endParaRPr sz="2574"/>
          </a:p>
          <a:p>
            <a:pPr marL="1037792" lvl="1" indent="-594217" defTabSz="905255">
              <a:spcBef>
                <a:spcPts val="400"/>
              </a:spcBef>
              <a:defRPr sz="1782">
                <a:solidFill>
                  <a:srgbClr val="000000"/>
                </a:solidFill>
              </a:defRPr>
            </a:pPr>
            <a:r>
              <a:rPr sz="2376" b="1" i="1">
                <a:solidFill>
                  <a:srgbClr val="FFFFFF"/>
                </a:solidFill>
              </a:rPr>
              <a:t>Note:  </a:t>
            </a:r>
            <a:r>
              <a:rPr sz="2376" b="1" i="1">
                <a:solidFill>
                  <a:srgbClr val="FFFB00"/>
                </a:solidFill>
              </a:rPr>
              <a:t>Councils not up to date with payments will </a:t>
            </a:r>
            <a:r>
              <a:rPr sz="2376" b="1" i="1" u="sng">
                <a:solidFill>
                  <a:srgbClr val="FFFB00"/>
                </a:solidFill>
              </a:rPr>
              <a:t>not</a:t>
            </a:r>
            <a:r>
              <a:rPr sz="2376" b="1" i="1">
                <a:solidFill>
                  <a:srgbClr val="FFFB00"/>
                </a:solidFill>
              </a:rPr>
              <a:t> be seated at the State Convention.</a:t>
            </a:r>
          </a:p>
        </p:txBody>
      </p:sp>
      <p:pic>
        <p:nvPicPr>
          <p:cNvPr id="53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2247" y="72886"/>
            <a:ext cx="1549137" cy="15465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References</a:t>
            </a:r>
          </a:p>
        </p:txBody>
      </p:sp>
      <p:sp>
        <p:nvSpPr>
          <p:cNvPr id="534" name="Shape 534"/>
          <p:cNvSpPr>
            <a:spLocks noGrp="1"/>
          </p:cNvSpPr>
          <p:nvPr>
            <p:ph type="body" idx="1"/>
          </p:nvPr>
        </p:nvSpPr>
        <p:spPr>
          <a:xfrm>
            <a:off x="457200" y="1255709"/>
            <a:ext cx="6999635" cy="4870457"/>
          </a:xfrm>
          <a:prstGeom prst="rect">
            <a:avLst/>
          </a:prstGeom>
        </p:spPr>
        <p:txBody>
          <a:bodyPr/>
          <a:lstStyle/>
          <a:p>
            <a:pPr marL="1814569" indent="-177799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District Deputy Handbook</a:t>
            </a:r>
          </a:p>
          <a:p>
            <a:pPr marL="1814569" indent="-177799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Grand Knight Handbook</a:t>
            </a:r>
          </a:p>
          <a:p>
            <a:pPr marL="1814569" indent="-177799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Financial Secretary Handbook</a:t>
            </a:r>
          </a:p>
        </p:txBody>
      </p:sp>
      <p:pic>
        <p:nvPicPr>
          <p:cNvPr id="535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381" y="3063549"/>
            <a:ext cx="2053901" cy="3642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39394" y="3003668"/>
            <a:ext cx="2907053" cy="3762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7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01082" y="3003668"/>
            <a:ext cx="2907052" cy="3762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8" name="image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02247" y="72886"/>
            <a:ext cx="1549137" cy="15465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Budget Development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05800" cy="4966246"/>
          </a:xfrm>
          <a:prstGeom prst="rect">
            <a:avLst/>
          </a:prstGeom>
        </p:spPr>
        <p:txBody>
          <a:bodyPr lIns="0" tIns="0" rIns="0" bIns="0"/>
          <a:lstStyle/>
          <a:p>
            <a:pPr marL="900680" indent="-864105">
              <a:spcBef>
                <a:spcPts val="600"/>
              </a:spcBef>
              <a:defRPr sz="2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Makes it </a:t>
            </a:r>
            <a:r>
              <a:rPr>
                <a:solidFill>
                  <a:srgbClr val="FFFB00"/>
                </a:solidFill>
              </a:rPr>
              <a:t>efficient to pay bills</a:t>
            </a:r>
            <a:r>
              <a:rPr>
                <a:solidFill>
                  <a:srgbClr val="FFFFFF"/>
                </a:solidFill>
              </a:rPr>
              <a:t> -- An approved Council Budget (through </a:t>
            </a:r>
            <a:r>
              <a:rPr>
                <a:solidFill>
                  <a:srgbClr val="FFFB00"/>
                </a:solidFill>
              </a:rPr>
              <a:t>Resolution Process</a:t>
            </a:r>
            <a:r>
              <a:rPr>
                <a:solidFill>
                  <a:srgbClr val="FFFFFF"/>
                </a:solidFill>
              </a:rPr>
              <a:t>) means the Membership has given Permission to write the checks to cover the expenses.  It is still a good idea to </a:t>
            </a:r>
            <a:r>
              <a:rPr>
                <a:solidFill>
                  <a:srgbClr val="FFFB00"/>
                </a:solidFill>
              </a:rPr>
              <a:t>bring them up as a bill at a meeting</a:t>
            </a:r>
            <a:r>
              <a:rPr>
                <a:solidFill>
                  <a:srgbClr val="FFFFFF"/>
                </a:solidFill>
              </a:rPr>
              <a:t>. </a:t>
            </a:r>
          </a:p>
          <a:p>
            <a:pPr marL="900680" indent="-864105">
              <a:spcBef>
                <a:spcPts val="600"/>
              </a:spcBef>
              <a:defRPr sz="2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Budget for both </a:t>
            </a:r>
            <a:r>
              <a:rPr>
                <a:solidFill>
                  <a:srgbClr val="FFFB00"/>
                </a:solidFill>
              </a:rPr>
              <a:t>expected Income and Expenses</a:t>
            </a:r>
            <a:r>
              <a:rPr>
                <a:solidFill>
                  <a:srgbClr val="FFFFFF"/>
                </a:solidFill>
              </a:rPr>
              <a:t> throughout the year (be Realistic)</a:t>
            </a:r>
          </a:p>
          <a:p>
            <a:pPr marL="900680" indent="-864105">
              <a:spcBef>
                <a:spcPts val="600"/>
              </a:spcBef>
              <a:defRPr sz="2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Remember to </a:t>
            </a:r>
            <a:r>
              <a:rPr>
                <a:solidFill>
                  <a:srgbClr val="FFFB00"/>
                </a:solidFill>
              </a:rPr>
              <a:t>be as detailed as possible</a:t>
            </a:r>
            <a:r>
              <a:rPr>
                <a:solidFill>
                  <a:srgbClr val="FFFFFF"/>
                </a:solidFill>
              </a:rPr>
              <a:t> (e.g., MDF contribution, gifts for Altar Servers, etc.)</a:t>
            </a:r>
          </a:p>
        </p:txBody>
      </p:sp>
      <p:pic>
        <p:nvPicPr>
          <p:cNvPr id="126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7700" y="274638"/>
            <a:ext cx="1306286" cy="114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References</a:t>
            </a:r>
          </a:p>
        </p:txBody>
      </p:sp>
      <p:sp>
        <p:nvSpPr>
          <p:cNvPr id="541" name="Shape 541"/>
          <p:cNvSpPr>
            <a:spLocks noGrp="1"/>
          </p:cNvSpPr>
          <p:nvPr>
            <p:ph type="body" sz="quarter" idx="1"/>
          </p:nvPr>
        </p:nvSpPr>
        <p:spPr>
          <a:xfrm>
            <a:off x="70842" y="927100"/>
            <a:ext cx="4902204" cy="1943100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1487946" indent="-1457954" defTabSz="749808">
              <a:spcBef>
                <a:spcPts val="500"/>
              </a:spcBef>
              <a:defRPr sz="1476">
                <a:solidFill>
                  <a:srgbClr val="000000"/>
                </a:solidFill>
              </a:defRPr>
            </a:pPr>
            <a:r>
              <a:rPr sz="2460">
                <a:solidFill>
                  <a:srgbClr val="FFFFFF"/>
                </a:solidFill>
              </a:rPr>
              <a:t>Kofc.org</a:t>
            </a:r>
          </a:p>
          <a:p>
            <a:pPr marL="1045317" lvl="1" indent="-677912" defTabSz="749808">
              <a:spcBef>
                <a:spcPts val="400"/>
              </a:spcBef>
              <a:defRPr sz="1476">
                <a:solidFill>
                  <a:srgbClr val="000000"/>
                </a:solidFill>
              </a:defRPr>
            </a:pPr>
            <a:r>
              <a:rPr sz="2132">
                <a:solidFill>
                  <a:srgbClr val="FFFFFF"/>
                </a:solidFill>
              </a:rPr>
              <a:t>Under “Officer’s Online”</a:t>
            </a:r>
            <a:endParaRPr sz="2132"/>
          </a:p>
          <a:p>
            <a:pPr marL="1045317" lvl="1" indent="-677912" defTabSz="749808">
              <a:spcBef>
                <a:spcPts val="400"/>
              </a:spcBef>
              <a:defRPr sz="1476">
                <a:solidFill>
                  <a:srgbClr val="000000"/>
                </a:solidFill>
              </a:defRPr>
            </a:pPr>
            <a:r>
              <a:rPr sz="2132">
                <a:solidFill>
                  <a:srgbClr val="FFFFFF"/>
                </a:solidFill>
              </a:rPr>
              <a:t>Then “Officer’s Desk Reference”</a:t>
            </a:r>
            <a:endParaRPr sz="2132"/>
          </a:p>
          <a:p>
            <a:pPr marL="1045317" lvl="1" indent="-677912" defTabSz="749808">
              <a:spcBef>
                <a:spcPts val="400"/>
              </a:spcBef>
              <a:defRPr sz="1476">
                <a:solidFill>
                  <a:srgbClr val="000000"/>
                </a:solidFill>
              </a:defRPr>
            </a:pPr>
            <a:r>
              <a:rPr sz="2132">
                <a:solidFill>
                  <a:srgbClr val="FFFFFF"/>
                </a:solidFill>
              </a:rPr>
              <a:t>Then “Financial Issues”</a:t>
            </a:r>
          </a:p>
        </p:txBody>
      </p:sp>
      <p:pic>
        <p:nvPicPr>
          <p:cNvPr id="542" name="KC Offic on Line 2016 01 04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034" y="2578798"/>
            <a:ext cx="4536770" cy="4304721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Shape 543"/>
          <p:cNvSpPr/>
          <p:nvPr/>
        </p:nvSpPr>
        <p:spPr>
          <a:xfrm>
            <a:off x="88309" y="3233911"/>
            <a:ext cx="920030" cy="250421"/>
          </a:xfrm>
          <a:prstGeom prst="ellipse">
            <a:avLst/>
          </a:prstGeom>
          <a:ln w="50800">
            <a:solidFill>
              <a:srgbClr val="FF0000"/>
            </a:solidFill>
            <a:bevel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44" name="Shape 544"/>
          <p:cNvSpPr/>
          <p:nvPr/>
        </p:nvSpPr>
        <p:spPr>
          <a:xfrm>
            <a:off x="203155" y="5765230"/>
            <a:ext cx="614684" cy="799199"/>
          </a:xfrm>
          <a:prstGeom prst="ellipse">
            <a:avLst/>
          </a:prstGeom>
          <a:ln w="50800">
            <a:solidFill>
              <a:srgbClr val="FF0000"/>
            </a:solidFill>
            <a:bevel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545" name="KC Officer Desk ref 2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98844" y="63500"/>
            <a:ext cx="582710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46" name="Shape 546"/>
          <p:cNvSpPr/>
          <p:nvPr/>
        </p:nvSpPr>
        <p:spPr>
          <a:xfrm>
            <a:off x="4957043" y="4673069"/>
            <a:ext cx="1283246" cy="344778"/>
          </a:xfrm>
          <a:prstGeom prst="ellipse">
            <a:avLst/>
          </a:prstGeom>
          <a:ln w="50800">
            <a:solidFill>
              <a:srgbClr val="FF0000"/>
            </a:solidFill>
            <a:bevel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/>
          <a:lstStyle>
            <a:lvl1pPr defTabSz="850391">
              <a:defRPr sz="3800"/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Budget, Vouchers, and per Capita</a:t>
            </a:r>
          </a:p>
        </p:txBody>
      </p:sp>
      <p:sp>
        <p:nvSpPr>
          <p:cNvPr id="549" name="Shape 549"/>
          <p:cNvSpPr/>
          <p:nvPr/>
        </p:nvSpPr>
        <p:spPr>
          <a:xfrm>
            <a:off x="152400" y="1676399"/>
            <a:ext cx="4876800" cy="769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Questions?</a:t>
            </a:r>
          </a:p>
        </p:txBody>
      </p:sp>
      <p:pic>
        <p:nvPicPr>
          <p:cNvPr id="550" name="image6.jpeg" descr="http://ts4.mm.bing.net/images/thumbnail.aspx?q=4581412163093415&amp;id=7e0aa76b2d6b8434a5e107a006ef75dc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2705156"/>
            <a:ext cx="4114800" cy="3717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image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75493" y="1313785"/>
            <a:ext cx="3416697" cy="54341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 txBox="1"/>
          <p:nvPr>
            <p:ph idx="4294967295" type="ctrTitle"/>
          </p:nvPr>
        </p:nvSpPr>
        <p:spPr>
          <a:xfrm>
            <a:off x="433046" y="3693158"/>
            <a:ext cx="64800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D4E8"/>
              </a:buClr>
              <a:buSzPct val="25000"/>
              <a:buFont typeface="Source Sans Pro"/>
              <a:buNone/>
            </a:pPr>
            <a:r>
              <a:rPr b="1" lang="en-US" sz="4600" cap="none">
                <a:solidFill>
                  <a:srgbClr val="9FD4E8"/>
                </a:solidFill>
                <a:effectLst>
                  <a:outerShdw blurRad="50800" rotWithShape="0" dir="5400000" dist="38100">
                    <a:srgbClr val="000000">
                      <a:alpha val="50000"/>
                    </a:srgbClr>
                  </a:outerShdw>
                </a:effectLst>
              </a:rPr>
              <a:t>COUNCIL AUDITS</a:t>
            </a:r>
          </a:p>
        </p:txBody>
      </p:sp>
      <p:sp>
        <p:nvSpPr>
          <p:cNvPr id="675" name="Shape 675"/>
          <p:cNvSpPr txBox="1"/>
          <p:nvPr>
            <p:ph idx="4294967295" type="subTitle"/>
          </p:nvPr>
        </p:nvSpPr>
        <p:spPr>
          <a:xfrm>
            <a:off x="433046" y="1544812"/>
            <a:ext cx="6480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FFFFFF"/>
                </a:solidFill>
              </a:rPr>
              <a:t>Knights of Columbus </a:t>
            </a:r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en-US" sz="2000"/>
              <a:t>                                                                             K.C.L.S. </a:t>
            </a:r>
          </a:p>
          <a:p>
            <a:pPr indent="0" lvl="0" marL="0" rtl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FFFFFF"/>
                </a:solidFill>
              </a:rPr>
              <a:t>July 16, 2016</a:t>
            </a:r>
          </a:p>
        </p:txBody>
      </p:sp>
      <p:pic>
        <p:nvPicPr>
          <p:cNvPr id="676" name="Shape 6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66478" y="204781"/>
            <a:ext cx="2116500" cy="21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Shape 6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81000"/>
            <a:ext cx="2126100" cy="21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Council Audit</a:t>
            </a:r>
          </a:p>
        </p:txBody>
      </p:sp>
      <p:sp>
        <p:nvSpPr>
          <p:cNvPr id="559" name="Shape 559"/>
          <p:cNvSpPr>
            <a:spLocks noGrp="1"/>
          </p:cNvSpPr>
          <p:nvPr>
            <p:ph type="body" idx="1"/>
          </p:nvPr>
        </p:nvSpPr>
        <p:spPr>
          <a:xfrm>
            <a:off x="342900" y="2096889"/>
            <a:ext cx="8458200" cy="45161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116016" indent="-1083010" defTabSz="825153">
              <a:lnSpc>
                <a:spcPct val="120000"/>
              </a:lnSpc>
              <a:spcBef>
                <a:spcPts val="400"/>
              </a:spcBef>
              <a:defRPr sz="1692">
                <a:solidFill>
                  <a:srgbClr val="000000"/>
                </a:solidFill>
              </a:defRPr>
            </a:pPr>
            <a:r>
              <a:rPr sz="2350">
                <a:solidFill>
                  <a:srgbClr val="FDFB2D"/>
                </a:solidFill>
              </a:rPr>
              <a:t>Semi-annual Audits </a:t>
            </a:r>
            <a:r>
              <a:rPr sz="2350">
                <a:solidFill>
                  <a:srgbClr val="FFFFFF"/>
                </a:solidFill>
              </a:rPr>
              <a:t>are documented on</a:t>
            </a:r>
            <a:r>
              <a:rPr sz="2350">
                <a:solidFill>
                  <a:srgbClr val="FDFB2D"/>
                </a:solidFill>
              </a:rPr>
              <a:t> Form 1295 </a:t>
            </a:r>
            <a:r>
              <a:rPr sz="2350">
                <a:solidFill>
                  <a:srgbClr val="FFFFFF"/>
                </a:solidFill>
              </a:rPr>
              <a:t>must be conducted by all Councils</a:t>
            </a:r>
            <a:endParaRPr sz="2350">
              <a:solidFill>
                <a:schemeClr val="accent2">
                  <a:satOff val="-25113"/>
                  <a:lumOff val="29019"/>
                </a:schemeClr>
              </a:solidFill>
            </a:endParaRPr>
          </a:p>
          <a:p>
            <a:pPr marL="1116016" indent="-1083010" defTabSz="825153">
              <a:lnSpc>
                <a:spcPct val="120000"/>
              </a:lnSpc>
              <a:spcBef>
                <a:spcPts val="400"/>
              </a:spcBef>
              <a:defRPr sz="1692">
                <a:solidFill>
                  <a:srgbClr val="000000"/>
                </a:solidFill>
              </a:defRPr>
            </a:pPr>
            <a:r>
              <a:rPr sz="2350">
                <a:solidFill>
                  <a:srgbClr val="FFFFFF"/>
                </a:solidFill>
              </a:rPr>
              <a:t>Audit Reports are Due</a:t>
            </a:r>
            <a:r>
              <a:rPr sz="2350">
                <a:solidFill>
                  <a:srgbClr val="FDFB2D"/>
                </a:solidFill>
              </a:rPr>
              <a:t> August 15 and February 15</a:t>
            </a:r>
            <a:r>
              <a:rPr sz="2350">
                <a:solidFill>
                  <a:srgbClr val="FFFFFF"/>
                </a:solidFill>
              </a:rPr>
              <a:t> </a:t>
            </a:r>
            <a:endParaRPr sz="2350"/>
          </a:p>
          <a:p>
            <a:pPr marL="1116016" indent="-1083010" defTabSz="825153">
              <a:lnSpc>
                <a:spcPct val="120000"/>
              </a:lnSpc>
              <a:spcBef>
                <a:spcPts val="400"/>
              </a:spcBef>
              <a:defRPr sz="1692">
                <a:solidFill>
                  <a:srgbClr val="000000"/>
                </a:solidFill>
              </a:defRPr>
            </a:pPr>
            <a:r>
              <a:rPr sz="2350">
                <a:solidFill>
                  <a:srgbClr val="FDFB2D"/>
                </a:solidFill>
              </a:rPr>
              <a:t>Grand Knight and Trustees</a:t>
            </a:r>
            <a:r>
              <a:rPr sz="2350">
                <a:solidFill>
                  <a:srgbClr val="FFFFFF"/>
                </a:solidFill>
              </a:rPr>
              <a:t> must Conduct the Audit</a:t>
            </a:r>
            <a:endParaRPr sz="2350"/>
          </a:p>
          <a:p>
            <a:pPr marL="1116016" indent="-1083010" defTabSz="825153">
              <a:lnSpc>
                <a:spcPct val="120000"/>
              </a:lnSpc>
              <a:spcBef>
                <a:spcPts val="400"/>
              </a:spcBef>
              <a:defRPr sz="1692">
                <a:solidFill>
                  <a:srgbClr val="000000"/>
                </a:solidFill>
              </a:defRPr>
            </a:pPr>
            <a:r>
              <a:rPr sz="2350">
                <a:solidFill>
                  <a:srgbClr val="FDFB2D"/>
                </a:solidFill>
              </a:rPr>
              <a:t>Under no Circumstances</a:t>
            </a:r>
            <a:r>
              <a:rPr sz="2350">
                <a:solidFill>
                  <a:srgbClr val="FFFFFF"/>
                </a:solidFill>
              </a:rPr>
              <a:t> should either the Financial Secretary or the Treasurer Prepare the Audits</a:t>
            </a:r>
          </a:p>
          <a:p>
            <a:pPr marL="1116016" indent="-1083010" defTabSz="825153">
              <a:lnSpc>
                <a:spcPct val="120000"/>
              </a:lnSpc>
              <a:spcBef>
                <a:spcPts val="400"/>
              </a:spcBef>
              <a:defRPr sz="1692">
                <a:solidFill>
                  <a:srgbClr val="000000"/>
                </a:solidFill>
              </a:defRPr>
            </a:pPr>
            <a:r>
              <a:rPr sz="2350">
                <a:solidFill>
                  <a:srgbClr val="FDFB2D"/>
                </a:solidFill>
              </a:rPr>
              <a:t>Financial Secretary and Treasurer</a:t>
            </a:r>
            <a:r>
              <a:rPr sz="2350">
                <a:solidFill>
                  <a:srgbClr val="FFFFFF"/>
                </a:solidFill>
              </a:rPr>
              <a:t> are to be available at the Audit to provide </a:t>
            </a:r>
            <a:r>
              <a:rPr sz="2350">
                <a:solidFill>
                  <a:srgbClr val="FDFB2D"/>
                </a:solidFill>
              </a:rPr>
              <a:t>Documentation</a:t>
            </a:r>
            <a:r>
              <a:rPr sz="2350">
                <a:solidFill>
                  <a:srgbClr val="FFFFFF"/>
                </a:solidFill>
              </a:rPr>
              <a:t> and answer </a:t>
            </a:r>
            <a:r>
              <a:rPr sz="2350">
                <a:solidFill>
                  <a:srgbClr val="FDFB2D"/>
                </a:solidFill>
              </a:rPr>
              <a:t>Questions</a:t>
            </a:r>
            <a:r>
              <a:rPr sz="2350">
                <a:solidFill>
                  <a:srgbClr val="FFFFFF"/>
                </a:solidFill>
              </a:rPr>
              <a:t> regarding the Council Records</a:t>
            </a:r>
          </a:p>
          <a:p>
            <a:pPr marL="1116016" indent="-1083010" defTabSz="825153">
              <a:lnSpc>
                <a:spcPct val="120000"/>
              </a:lnSpc>
              <a:spcBef>
                <a:spcPts val="400"/>
              </a:spcBef>
              <a:defRPr sz="1692">
                <a:solidFill>
                  <a:srgbClr val="000000"/>
                </a:solidFill>
              </a:defRPr>
            </a:pPr>
            <a:r>
              <a:rPr sz="2350">
                <a:solidFill>
                  <a:srgbClr val="FFEE28"/>
                </a:solidFill>
              </a:rPr>
              <a:t>Recorder’s Minute Book</a:t>
            </a:r>
            <a:r>
              <a:rPr sz="2350">
                <a:solidFill>
                  <a:srgbClr val="FFFFFF"/>
                </a:solidFill>
              </a:rPr>
              <a:t> is to be available </a:t>
            </a:r>
          </a:p>
        </p:txBody>
      </p:sp>
      <p:pic>
        <p:nvPicPr>
          <p:cNvPr id="560" name="audit1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6542" y="193081"/>
            <a:ext cx="1306116" cy="1306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Council Audit</a:t>
            </a:r>
          </a:p>
        </p:txBody>
      </p:sp>
      <p:sp>
        <p:nvSpPr>
          <p:cNvPr id="563" name="Shape 563"/>
          <p:cNvSpPr>
            <a:spLocks noGrp="1"/>
          </p:cNvSpPr>
          <p:nvPr>
            <p:ph type="body" idx="1"/>
          </p:nvPr>
        </p:nvSpPr>
        <p:spPr>
          <a:xfrm>
            <a:off x="342900" y="2168008"/>
            <a:ext cx="8458200" cy="348940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151634" indent="-1117574" defTabSz="851488">
              <a:lnSpc>
                <a:spcPct val="120000"/>
              </a:lnSpc>
              <a:spcBef>
                <a:spcPts val="400"/>
              </a:spcBef>
              <a:defRPr sz="1746">
                <a:solidFill>
                  <a:srgbClr val="000000"/>
                </a:solidFill>
              </a:defRPr>
            </a:pPr>
            <a:r>
              <a:rPr sz="2425">
                <a:solidFill>
                  <a:srgbClr val="FFFFFF"/>
                </a:solidFill>
              </a:rPr>
              <a:t>All three sections of the Audit Report (#1295) must be completed </a:t>
            </a:r>
            <a:r>
              <a:rPr sz="2134">
                <a:solidFill>
                  <a:srgbClr val="FDFB2D"/>
                </a:solidFill>
              </a:rPr>
              <a:t>(Membership, Cash Transactions and Assets /Liabilities)</a:t>
            </a:r>
          </a:p>
          <a:p>
            <a:pPr marL="1151634" indent="-1117574" defTabSz="851488">
              <a:lnSpc>
                <a:spcPct val="120000"/>
              </a:lnSpc>
              <a:spcBef>
                <a:spcPts val="400"/>
              </a:spcBef>
              <a:defRPr sz="1746">
                <a:solidFill>
                  <a:srgbClr val="000000"/>
                </a:solidFill>
              </a:defRPr>
            </a:pPr>
            <a:r>
              <a:rPr sz="2425">
                <a:solidFill>
                  <a:srgbClr val="FDFB2D"/>
                </a:solidFill>
              </a:rPr>
              <a:t>Audit Report must be signed</a:t>
            </a:r>
            <a:r>
              <a:rPr sz="2425">
                <a:solidFill>
                  <a:srgbClr val="FFFFFF"/>
                </a:solidFill>
              </a:rPr>
              <a:t> by the Grand Knight and at least two (2) Trustees</a:t>
            </a:r>
          </a:p>
          <a:p>
            <a:pPr marL="1151634" indent="-1117574" defTabSz="851488">
              <a:lnSpc>
                <a:spcPct val="120000"/>
              </a:lnSpc>
              <a:spcBef>
                <a:spcPts val="400"/>
              </a:spcBef>
              <a:defRPr sz="1746">
                <a:solidFill>
                  <a:srgbClr val="000000"/>
                </a:solidFill>
              </a:defRPr>
            </a:pPr>
            <a:r>
              <a:rPr sz="2425">
                <a:solidFill>
                  <a:srgbClr val="FFFFFF"/>
                </a:solidFill>
              </a:rPr>
              <a:t>Completed Audit Reports are to be sent to </a:t>
            </a:r>
            <a:r>
              <a:rPr sz="2425">
                <a:solidFill>
                  <a:srgbClr val="FDFB2D"/>
                </a:solidFill>
              </a:rPr>
              <a:t>Supreme “Council Accounts, State Deputy, District Deputy </a:t>
            </a:r>
            <a:r>
              <a:rPr sz="2425">
                <a:solidFill>
                  <a:srgbClr val="FFFFFF"/>
                </a:solidFill>
              </a:rPr>
              <a:t>and Council files</a:t>
            </a:r>
          </a:p>
        </p:txBody>
      </p:sp>
      <p:pic>
        <p:nvPicPr>
          <p:cNvPr id="564" name="audit1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6542" y="193081"/>
            <a:ext cx="1306116" cy="1306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Council Audit Records</a:t>
            </a:r>
          </a:p>
        </p:txBody>
      </p:sp>
      <p:sp>
        <p:nvSpPr>
          <p:cNvPr id="567" name="Shape 567"/>
          <p:cNvSpPr>
            <a:spLocks noGrp="1"/>
          </p:cNvSpPr>
          <p:nvPr>
            <p:ph type="body" idx="1"/>
          </p:nvPr>
        </p:nvSpPr>
        <p:spPr>
          <a:xfrm>
            <a:off x="342900" y="2472808"/>
            <a:ext cx="8458200" cy="348940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021036" indent="-990839" defTabSz="754927">
              <a:lnSpc>
                <a:spcPct val="120000"/>
              </a:lnSpc>
              <a:spcBef>
                <a:spcPts val="400"/>
              </a:spcBef>
              <a:defRPr sz="1548">
                <a:solidFill>
                  <a:srgbClr val="000000"/>
                </a:solidFill>
              </a:defRPr>
            </a:pPr>
            <a:r>
              <a:rPr sz="2150">
                <a:solidFill>
                  <a:srgbClr val="FDFB2D"/>
                </a:solidFill>
              </a:rPr>
              <a:t>Cash Receipts</a:t>
            </a:r>
            <a:r>
              <a:rPr sz="2150">
                <a:solidFill>
                  <a:srgbClr val="FFFFFF"/>
                </a:solidFill>
              </a:rPr>
              <a:t> records</a:t>
            </a:r>
          </a:p>
          <a:p>
            <a:pPr marL="1021036" indent="-990839" defTabSz="754927">
              <a:lnSpc>
                <a:spcPct val="120000"/>
              </a:lnSpc>
              <a:spcBef>
                <a:spcPts val="400"/>
              </a:spcBef>
              <a:defRPr sz="1548">
                <a:solidFill>
                  <a:srgbClr val="000000"/>
                </a:solidFill>
              </a:defRPr>
            </a:pPr>
            <a:r>
              <a:rPr sz="2150">
                <a:solidFill>
                  <a:srgbClr val="FFFFFF"/>
                </a:solidFill>
              </a:rPr>
              <a:t>Warrant </a:t>
            </a:r>
            <a:r>
              <a:rPr sz="2150">
                <a:solidFill>
                  <a:srgbClr val="FDFB2D"/>
                </a:solidFill>
              </a:rPr>
              <a:t>Voucher Stubs</a:t>
            </a:r>
            <a:endParaRPr sz="2150">
              <a:solidFill>
                <a:srgbClr val="FFFFFF"/>
              </a:solidFill>
            </a:endParaRPr>
          </a:p>
          <a:p>
            <a:pPr marL="1021036" indent="-990839" defTabSz="754927">
              <a:lnSpc>
                <a:spcPct val="120000"/>
              </a:lnSpc>
              <a:spcBef>
                <a:spcPts val="400"/>
              </a:spcBef>
              <a:defRPr sz="1548">
                <a:solidFill>
                  <a:srgbClr val="000000"/>
                </a:solidFill>
              </a:defRPr>
            </a:pPr>
            <a:r>
              <a:rPr sz="2150">
                <a:solidFill>
                  <a:srgbClr val="FDFB2D"/>
                </a:solidFill>
              </a:rPr>
              <a:t>Receipts</a:t>
            </a:r>
            <a:r>
              <a:rPr sz="2150">
                <a:solidFill>
                  <a:srgbClr val="FFFFFF"/>
                </a:solidFill>
              </a:rPr>
              <a:t>, Treasurer to Financial Secretary</a:t>
            </a:r>
          </a:p>
          <a:p>
            <a:pPr marL="1021036" indent="-990839" defTabSz="754927">
              <a:lnSpc>
                <a:spcPct val="120000"/>
              </a:lnSpc>
              <a:spcBef>
                <a:spcPts val="400"/>
              </a:spcBef>
              <a:defRPr sz="1548">
                <a:solidFill>
                  <a:srgbClr val="000000"/>
                </a:solidFill>
              </a:defRPr>
            </a:pPr>
            <a:r>
              <a:rPr sz="2150">
                <a:solidFill>
                  <a:srgbClr val="FFFFFF"/>
                </a:solidFill>
              </a:rPr>
              <a:t>Latest </a:t>
            </a:r>
            <a:r>
              <a:rPr sz="2150">
                <a:solidFill>
                  <a:srgbClr val="FDFB2D"/>
                </a:solidFill>
              </a:rPr>
              <a:t>Council Roster</a:t>
            </a:r>
          </a:p>
          <a:p>
            <a:pPr marL="1021036" indent="-990839" defTabSz="754927">
              <a:lnSpc>
                <a:spcPct val="120000"/>
              </a:lnSpc>
              <a:spcBef>
                <a:spcPts val="400"/>
              </a:spcBef>
              <a:defRPr sz="1548">
                <a:solidFill>
                  <a:srgbClr val="000000"/>
                </a:solidFill>
              </a:defRPr>
            </a:pPr>
            <a:r>
              <a:rPr sz="2150">
                <a:solidFill>
                  <a:srgbClr val="FDFB2D"/>
                </a:solidFill>
              </a:rPr>
              <a:t>Council Statements</a:t>
            </a:r>
            <a:r>
              <a:rPr sz="2150">
                <a:solidFill>
                  <a:srgbClr val="FFFFFF"/>
                </a:solidFill>
              </a:rPr>
              <a:t> for the Audit Period</a:t>
            </a:r>
          </a:p>
          <a:p>
            <a:pPr marL="1021036" indent="-990839" defTabSz="754927">
              <a:lnSpc>
                <a:spcPct val="120000"/>
              </a:lnSpc>
              <a:spcBef>
                <a:spcPts val="400"/>
              </a:spcBef>
              <a:defRPr sz="1548">
                <a:solidFill>
                  <a:srgbClr val="000000"/>
                </a:solidFill>
              </a:defRPr>
            </a:pPr>
            <a:r>
              <a:rPr sz="2150">
                <a:solidFill>
                  <a:srgbClr val="FDFB2D"/>
                </a:solidFill>
              </a:rPr>
              <a:t>Cash and Checks on hand</a:t>
            </a:r>
            <a:r>
              <a:rPr sz="2150">
                <a:solidFill>
                  <a:srgbClr val="FFFFFF"/>
                </a:solidFill>
              </a:rPr>
              <a:t>, if any</a:t>
            </a:r>
          </a:p>
          <a:p>
            <a:pPr marL="1021036" indent="-990839" defTabSz="754927">
              <a:lnSpc>
                <a:spcPct val="120000"/>
              </a:lnSpc>
              <a:spcBef>
                <a:spcPts val="400"/>
              </a:spcBef>
              <a:defRPr sz="1548">
                <a:solidFill>
                  <a:srgbClr val="000000"/>
                </a:solidFill>
              </a:defRPr>
            </a:pPr>
            <a:r>
              <a:rPr sz="2150">
                <a:solidFill>
                  <a:srgbClr val="FDFB2D"/>
                </a:solidFill>
              </a:rPr>
              <a:t>Bills or Invoices</a:t>
            </a:r>
            <a:r>
              <a:rPr sz="2150">
                <a:solidFill>
                  <a:srgbClr val="FFFFFF"/>
                </a:solidFill>
              </a:rPr>
              <a:t> requiring payment</a:t>
            </a:r>
          </a:p>
          <a:p>
            <a:pPr marL="1021036" indent="-990839" defTabSz="754927">
              <a:lnSpc>
                <a:spcPct val="120000"/>
              </a:lnSpc>
              <a:spcBef>
                <a:spcPts val="400"/>
              </a:spcBef>
              <a:defRPr sz="1548">
                <a:solidFill>
                  <a:srgbClr val="000000"/>
                </a:solidFill>
              </a:defRPr>
            </a:pPr>
            <a:r>
              <a:rPr sz="2150">
                <a:solidFill>
                  <a:srgbClr val="FFFFFF"/>
                </a:solidFill>
              </a:rPr>
              <a:t>Copy of </a:t>
            </a:r>
            <a:r>
              <a:rPr sz="2150">
                <a:solidFill>
                  <a:srgbClr val="FDFB2D"/>
                </a:solidFill>
              </a:rPr>
              <a:t>last Council Audit</a:t>
            </a:r>
          </a:p>
        </p:txBody>
      </p:sp>
      <p:pic>
        <p:nvPicPr>
          <p:cNvPr id="568" name="audit1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6542" y="193081"/>
            <a:ext cx="1306116" cy="1306116"/>
          </a:xfrm>
          <a:prstGeom prst="rect">
            <a:avLst/>
          </a:prstGeom>
          <a:ln w="12700">
            <a:miter lim="400000"/>
          </a:ln>
        </p:spPr>
      </p:pic>
      <p:sp>
        <p:nvSpPr>
          <p:cNvPr id="569" name="Shape 569"/>
          <p:cNvSpPr/>
          <p:nvPr/>
        </p:nvSpPr>
        <p:spPr>
          <a:xfrm>
            <a:off x="119169" y="1268845"/>
            <a:ext cx="6881553" cy="881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877822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500">
                <a:solidFill>
                  <a:srgbClr val="FFFFFF"/>
                </a:solidFill>
              </a:rPr>
              <a:t>Record and Items Needed to Prepare the Audit:</a:t>
            </a:r>
          </a:p>
          <a:p>
            <a:pPr defTabSz="877822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500">
                <a:solidFill>
                  <a:srgbClr val="FFFFFF"/>
                </a:solidFill>
              </a:rPr>
              <a:t>From the </a:t>
            </a:r>
            <a:r>
              <a:rPr sz="2500">
                <a:solidFill>
                  <a:srgbClr val="FDFB2D"/>
                </a:solidFill>
              </a:rPr>
              <a:t>Financial Secretary</a:t>
            </a:r>
            <a:r>
              <a:rPr sz="2500">
                <a:solidFill>
                  <a:srgbClr val="FFFFFF"/>
                </a:solidFill>
              </a:rPr>
              <a:t>:</a:t>
            </a:r>
            <a:r>
              <a:rPr sz="2500">
                <a:solidFill>
                  <a:srgbClr val="FDFB2D"/>
                </a:solidFill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Council Audit Records</a:t>
            </a:r>
          </a:p>
        </p:txBody>
      </p:sp>
      <p:sp>
        <p:nvSpPr>
          <p:cNvPr id="572" name="Shape 572"/>
          <p:cNvSpPr>
            <a:spLocks noGrp="1"/>
          </p:cNvSpPr>
          <p:nvPr>
            <p:ph type="body" idx="1"/>
          </p:nvPr>
        </p:nvSpPr>
        <p:spPr>
          <a:xfrm>
            <a:off x="342900" y="2472808"/>
            <a:ext cx="8458200" cy="3489406"/>
          </a:xfrm>
          <a:prstGeom prst="rect">
            <a:avLst/>
          </a:prstGeom>
        </p:spPr>
        <p:txBody>
          <a:bodyPr lIns="50800" tIns="50800" rIns="50800" bIns="50800">
            <a:normAutofit lnSpcReduction="10000"/>
          </a:bodyPr>
          <a:lstStyle/>
          <a:p>
            <a:pPr marL="1187251" indent="-1152138" defTabSz="877822">
              <a:lnSpc>
                <a:spcPct val="120000"/>
              </a:lnSpc>
              <a:spcBef>
                <a:spcPts val="500"/>
              </a:spcBef>
              <a:tabLst>
                <a:tab pos="876300" algn="l"/>
              </a:tabLst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Treasurer’s </a:t>
            </a:r>
            <a:r>
              <a:rPr sz="2500">
                <a:solidFill>
                  <a:srgbClr val="FDFB2D"/>
                </a:solidFill>
              </a:rPr>
              <a:t>Cash Book</a:t>
            </a:r>
          </a:p>
          <a:p>
            <a:pPr marL="1187251" indent="-1152138" defTabSz="877822">
              <a:lnSpc>
                <a:spcPct val="12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DFB2D"/>
                </a:solidFill>
              </a:rPr>
              <a:t>Check Book, Bank Statements, Cancelled Checks</a:t>
            </a:r>
            <a:r>
              <a:rPr sz="2500">
                <a:solidFill>
                  <a:srgbClr val="FFFFFF"/>
                </a:solidFill>
              </a:rPr>
              <a:t> </a:t>
            </a:r>
          </a:p>
          <a:p>
            <a:pPr marL="1187251" indent="-1152138" defTabSz="877822">
              <a:lnSpc>
                <a:spcPct val="12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DFB2D"/>
                </a:solidFill>
              </a:rPr>
              <a:t>Warrant Vouchers</a:t>
            </a:r>
            <a:r>
              <a:rPr sz="2500">
                <a:solidFill>
                  <a:srgbClr val="FFFFFF"/>
                </a:solidFill>
              </a:rPr>
              <a:t> for the Audit Period</a:t>
            </a:r>
          </a:p>
          <a:p>
            <a:pPr marL="1187251" indent="-1152138" defTabSz="877822">
              <a:lnSpc>
                <a:spcPct val="12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DFB2D"/>
                </a:solidFill>
              </a:rPr>
              <a:t>All Bank Books, </a:t>
            </a:r>
            <a:r>
              <a:rPr sz="2500">
                <a:solidFill>
                  <a:srgbClr val="FFFFFF"/>
                </a:solidFill>
              </a:rPr>
              <a:t>regardless of the purpose of Account</a:t>
            </a:r>
          </a:p>
          <a:p>
            <a:pPr marL="1187251" indent="-1152138" defTabSz="877822">
              <a:lnSpc>
                <a:spcPct val="12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All Documents reflecting </a:t>
            </a:r>
            <a:r>
              <a:rPr sz="2500">
                <a:solidFill>
                  <a:srgbClr val="FDFB2D"/>
                </a:solidFill>
              </a:rPr>
              <a:t>Cash or Liquid Assets</a:t>
            </a:r>
            <a:r>
              <a:rPr sz="2500">
                <a:solidFill>
                  <a:srgbClr val="FFFFFF"/>
                </a:solidFill>
              </a:rPr>
              <a:t> (ie., Stocks, Bonds, Notes, etc.)</a:t>
            </a:r>
          </a:p>
        </p:txBody>
      </p:sp>
      <p:pic>
        <p:nvPicPr>
          <p:cNvPr id="573" name="audit1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6542" y="193081"/>
            <a:ext cx="1306116" cy="1306116"/>
          </a:xfrm>
          <a:prstGeom prst="rect">
            <a:avLst/>
          </a:prstGeom>
          <a:ln w="12700">
            <a:miter lim="400000"/>
          </a:ln>
        </p:spPr>
      </p:pic>
      <p:sp>
        <p:nvSpPr>
          <p:cNvPr id="574" name="Shape 574"/>
          <p:cNvSpPr/>
          <p:nvPr/>
        </p:nvSpPr>
        <p:spPr>
          <a:xfrm>
            <a:off x="119169" y="1268845"/>
            <a:ext cx="6881553" cy="881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877822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500">
                <a:solidFill>
                  <a:srgbClr val="FFFFFF"/>
                </a:solidFill>
              </a:rPr>
              <a:t>Record and Items Needed to Prepare the Audit:</a:t>
            </a:r>
          </a:p>
          <a:p>
            <a:pPr defTabSz="877822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500">
                <a:solidFill>
                  <a:srgbClr val="FFFFFF"/>
                </a:solidFill>
              </a:rPr>
              <a:t>From the </a:t>
            </a:r>
            <a:r>
              <a:rPr sz="2500">
                <a:solidFill>
                  <a:srgbClr val="FDFB2D"/>
                </a:solidFill>
              </a:rPr>
              <a:t>Treasurer</a:t>
            </a:r>
            <a:r>
              <a:rPr sz="2500">
                <a:solidFill>
                  <a:srgbClr val="FFFFFF"/>
                </a:solidFill>
              </a:rPr>
              <a:t>:</a:t>
            </a:r>
            <a:r>
              <a:rPr sz="2500">
                <a:solidFill>
                  <a:srgbClr val="FDFB2D"/>
                </a:solidFill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Council Audit Records</a:t>
            </a:r>
          </a:p>
        </p:txBody>
      </p:sp>
      <p:sp>
        <p:nvSpPr>
          <p:cNvPr id="577" name="Shape 577"/>
          <p:cNvSpPr>
            <a:spLocks noGrp="1"/>
          </p:cNvSpPr>
          <p:nvPr>
            <p:ph type="body" idx="1"/>
          </p:nvPr>
        </p:nvSpPr>
        <p:spPr>
          <a:xfrm>
            <a:off x="342900" y="2472808"/>
            <a:ext cx="8458200" cy="3489406"/>
          </a:xfrm>
          <a:prstGeom prst="rect">
            <a:avLst/>
          </a:prstGeom>
        </p:spPr>
        <p:txBody>
          <a:bodyPr lIns="50800" tIns="50800" rIns="50800" bIns="50800"/>
          <a:lstStyle>
            <a:lvl1pPr marL="1187251" indent="-1152138" defTabSz="877822">
              <a:lnSpc>
                <a:spcPct val="120000"/>
              </a:lnSpc>
              <a:spcBef>
                <a:spcPts val="500"/>
              </a:spcBef>
              <a:defRPr sz="2500">
                <a:solidFill>
                  <a:srgbClr val="FDFB2D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DFB2D"/>
                </a:solidFill>
              </a:rPr>
              <a:t>Council Minute Book</a:t>
            </a:r>
          </a:p>
        </p:txBody>
      </p:sp>
      <p:pic>
        <p:nvPicPr>
          <p:cNvPr id="578" name="audit1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6542" y="193081"/>
            <a:ext cx="1306116" cy="1306116"/>
          </a:xfrm>
          <a:prstGeom prst="rect">
            <a:avLst/>
          </a:prstGeom>
          <a:ln w="12700">
            <a:miter lim="400000"/>
          </a:ln>
        </p:spPr>
      </p:pic>
      <p:sp>
        <p:nvSpPr>
          <p:cNvPr id="579" name="Shape 579"/>
          <p:cNvSpPr/>
          <p:nvPr/>
        </p:nvSpPr>
        <p:spPr>
          <a:xfrm>
            <a:off x="119169" y="1268845"/>
            <a:ext cx="6881553" cy="881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877822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500">
                <a:solidFill>
                  <a:srgbClr val="FFFFFF"/>
                </a:solidFill>
              </a:rPr>
              <a:t>Record and Items Needed to Prepare the Audit:</a:t>
            </a:r>
          </a:p>
          <a:p>
            <a:pPr defTabSz="877822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500">
                <a:solidFill>
                  <a:srgbClr val="FFFFFF"/>
                </a:solidFill>
              </a:rPr>
              <a:t>From the </a:t>
            </a:r>
            <a:r>
              <a:rPr sz="2500">
                <a:solidFill>
                  <a:srgbClr val="FDFB2D"/>
                </a:solidFill>
              </a:rPr>
              <a:t>Recorder</a:t>
            </a:r>
            <a:r>
              <a:rPr sz="2500">
                <a:solidFill>
                  <a:srgbClr val="FFFFFF"/>
                </a:solidFill>
              </a:rPr>
              <a:t>:</a:t>
            </a:r>
            <a:r>
              <a:rPr sz="2500">
                <a:solidFill>
                  <a:srgbClr val="FDFB2D"/>
                </a:solidFill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Council Audit Bonding</a:t>
            </a:r>
          </a:p>
        </p:txBody>
      </p:sp>
      <p:sp>
        <p:nvSpPr>
          <p:cNvPr id="582" name="Shape 582"/>
          <p:cNvSpPr>
            <a:spLocks noGrp="1"/>
          </p:cNvSpPr>
          <p:nvPr>
            <p:ph type="body" sz="half" idx="1"/>
          </p:nvPr>
        </p:nvSpPr>
        <p:spPr>
          <a:xfrm>
            <a:off x="424180" y="3611150"/>
            <a:ext cx="8458201" cy="2794874"/>
          </a:xfrm>
          <a:prstGeom prst="rect">
            <a:avLst/>
          </a:prstGeom>
        </p:spPr>
        <p:txBody>
          <a:bodyPr/>
          <a:lstStyle/>
          <a:p>
            <a:pPr marL="0" indent="0" defTabSz="877822">
              <a:spcBef>
                <a:spcPts val="5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583" name="audit1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6542" y="193081"/>
            <a:ext cx="1306116" cy="1306116"/>
          </a:xfrm>
          <a:prstGeom prst="rect">
            <a:avLst/>
          </a:prstGeom>
          <a:ln w="12700">
            <a:miter lim="400000"/>
          </a:ln>
        </p:spPr>
      </p:pic>
      <p:sp>
        <p:nvSpPr>
          <p:cNvPr id="584" name="Shape 584"/>
          <p:cNvSpPr/>
          <p:nvPr/>
        </p:nvSpPr>
        <p:spPr>
          <a:xfrm>
            <a:off x="302049" y="1827645"/>
            <a:ext cx="8487192" cy="155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877822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500">
                <a:solidFill>
                  <a:srgbClr val="FFFFFF"/>
                </a:solidFill>
              </a:rPr>
              <a:t>The Knights of Columbus provides a</a:t>
            </a:r>
            <a:r>
              <a:rPr sz="2500">
                <a:solidFill>
                  <a:srgbClr val="FDFB2D"/>
                </a:solidFill>
              </a:rPr>
              <a:t> Bond for the Financial Secretary and Treasurer </a:t>
            </a:r>
            <a:r>
              <a:rPr sz="2500">
                <a:solidFill>
                  <a:srgbClr val="FFFFFF"/>
                </a:solidFill>
              </a:rPr>
              <a:t>for each Council, but the Bonding Company can</a:t>
            </a:r>
            <a:r>
              <a:rPr sz="2500">
                <a:solidFill>
                  <a:srgbClr val="FDFB2D"/>
                </a:solidFill>
              </a:rPr>
              <a:t> Refuse to Honor the Bond </a:t>
            </a:r>
            <a:r>
              <a:rPr sz="2500">
                <a:solidFill>
                  <a:srgbClr val="FFFFFF"/>
                </a:solidFill>
              </a:rPr>
              <a:t>for the following reasons:</a:t>
            </a:r>
            <a:r>
              <a:rPr sz="2500">
                <a:solidFill>
                  <a:srgbClr val="FDFB2D"/>
                </a:solidFill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Council Audit Bonding</a:t>
            </a:r>
          </a:p>
        </p:txBody>
      </p:sp>
      <p:sp>
        <p:nvSpPr>
          <p:cNvPr id="587" name="Shape 587"/>
          <p:cNvSpPr>
            <a:spLocks noGrp="1"/>
          </p:cNvSpPr>
          <p:nvPr>
            <p:ph type="body" sz="half" idx="1"/>
          </p:nvPr>
        </p:nvSpPr>
        <p:spPr>
          <a:xfrm>
            <a:off x="424180" y="3611150"/>
            <a:ext cx="8458201" cy="2794874"/>
          </a:xfrm>
          <a:prstGeom prst="rect">
            <a:avLst/>
          </a:prstGeom>
        </p:spPr>
        <p:txBody>
          <a:bodyPr/>
          <a:lstStyle/>
          <a:p>
            <a:pPr marL="1187251" indent="-1152138" defTabSz="877822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DFB2D"/>
                </a:solidFill>
              </a:rPr>
              <a:t>Failure of the Trustees </a:t>
            </a:r>
            <a:r>
              <a:rPr sz="2500">
                <a:solidFill>
                  <a:srgbClr val="FFFFFF"/>
                </a:solidFill>
              </a:rPr>
              <a:t>to conduct the audit</a:t>
            </a:r>
          </a:p>
        </p:txBody>
      </p:sp>
      <p:pic>
        <p:nvPicPr>
          <p:cNvPr id="588" name="audit1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6542" y="193081"/>
            <a:ext cx="1306116" cy="1306116"/>
          </a:xfrm>
          <a:prstGeom prst="rect">
            <a:avLst/>
          </a:prstGeom>
          <a:ln w="12700">
            <a:miter lim="400000"/>
          </a:ln>
        </p:spPr>
      </p:pic>
      <p:sp>
        <p:nvSpPr>
          <p:cNvPr id="589" name="Shape 589"/>
          <p:cNvSpPr/>
          <p:nvPr/>
        </p:nvSpPr>
        <p:spPr>
          <a:xfrm>
            <a:off x="302049" y="1827645"/>
            <a:ext cx="8487192" cy="155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877822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500">
                <a:solidFill>
                  <a:srgbClr val="FFFFFF"/>
                </a:solidFill>
              </a:rPr>
              <a:t>The Knights of Columbus provides a</a:t>
            </a:r>
            <a:r>
              <a:rPr sz="2500">
                <a:solidFill>
                  <a:srgbClr val="FDFB2D"/>
                </a:solidFill>
              </a:rPr>
              <a:t> Bond for the Financial Secretary and Treasurer </a:t>
            </a:r>
            <a:r>
              <a:rPr sz="2500">
                <a:solidFill>
                  <a:srgbClr val="FFFFFF"/>
                </a:solidFill>
              </a:rPr>
              <a:t>for each Council, but the Bonding Company can</a:t>
            </a:r>
            <a:r>
              <a:rPr sz="2500">
                <a:solidFill>
                  <a:srgbClr val="FDFB2D"/>
                </a:solidFill>
              </a:rPr>
              <a:t> Refuse to Honor the Bond </a:t>
            </a:r>
            <a:r>
              <a:rPr sz="2500">
                <a:solidFill>
                  <a:srgbClr val="FFFFFF"/>
                </a:solidFill>
              </a:rPr>
              <a:t>for the following reasons:</a:t>
            </a:r>
            <a:r>
              <a:rPr sz="2500">
                <a:solidFill>
                  <a:srgbClr val="FDFB2D"/>
                </a:solidFill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Budget Development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05800" cy="49530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spcBef>
                <a:spcPts val="600"/>
              </a:spcBef>
              <a:buClrTx/>
              <a:buSzTx/>
              <a:buFontTx/>
              <a:buNone/>
              <a:defRPr>
                <a:solidFill>
                  <a:srgbClr val="FFFB00"/>
                </a:solidFill>
              </a:defRPr>
            </a:pPr>
            <a:r>
              <a:t>Income Budgeting</a:t>
            </a:r>
          </a:p>
          <a:p>
            <a:pPr marL="935736" lvl="1" indent="-487679">
              <a:spcBef>
                <a:spcPts val="500"/>
              </a:spcBef>
              <a:defRPr sz="2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Budget for </a:t>
            </a:r>
            <a:r>
              <a:rPr>
                <a:solidFill>
                  <a:srgbClr val="FFFB00"/>
                </a:solidFill>
              </a:rPr>
              <a:t>‘guaranteed’ or fixed income</a:t>
            </a:r>
          </a:p>
          <a:p>
            <a:pPr marL="1132273" lvl="2" indent="-382465">
              <a:spcBef>
                <a:spcPts val="500"/>
              </a:spcBef>
              <a:buClr>
                <a:schemeClr val="accent2"/>
              </a:buClr>
              <a:buFont typeface="Arial"/>
              <a:defRPr sz="2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Membership dues</a:t>
            </a:r>
          </a:p>
          <a:p>
            <a:pPr marL="1132273" lvl="2" indent="-382465">
              <a:spcBef>
                <a:spcPts val="500"/>
              </a:spcBef>
              <a:buClr>
                <a:schemeClr val="accent2"/>
              </a:buClr>
              <a:buFont typeface="Arial"/>
              <a:defRPr sz="2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Any other income specific to Council</a:t>
            </a:r>
          </a:p>
          <a:p>
            <a:pPr marL="935736" lvl="1" indent="-487679">
              <a:spcBef>
                <a:spcPts val="500"/>
              </a:spcBef>
              <a:defRPr sz="2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Budget for </a:t>
            </a:r>
            <a:r>
              <a:rPr>
                <a:solidFill>
                  <a:srgbClr val="FFFB00"/>
                </a:solidFill>
              </a:rPr>
              <a:t>other expected income</a:t>
            </a:r>
            <a:r>
              <a:rPr>
                <a:solidFill>
                  <a:srgbClr val="FFFFFF"/>
                </a:solidFill>
              </a:rPr>
              <a:t> on a line item basis – e.g., fundraisers, donations, YEP contributions, etc.</a:t>
            </a:r>
          </a:p>
        </p:txBody>
      </p:sp>
      <p:pic>
        <p:nvPicPr>
          <p:cNvPr id="130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7700" y="274638"/>
            <a:ext cx="1306286" cy="114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Council Audit Bonding</a:t>
            </a:r>
          </a:p>
        </p:txBody>
      </p:sp>
      <p:sp>
        <p:nvSpPr>
          <p:cNvPr id="592" name="Shape 592"/>
          <p:cNvSpPr>
            <a:spLocks noGrp="1"/>
          </p:cNvSpPr>
          <p:nvPr>
            <p:ph type="body" sz="half" idx="1"/>
          </p:nvPr>
        </p:nvSpPr>
        <p:spPr>
          <a:xfrm>
            <a:off x="310400" y="4648200"/>
            <a:ext cx="8458201" cy="2794874"/>
          </a:xfrm>
          <a:prstGeom prst="rect">
            <a:avLst/>
          </a:prstGeom>
        </p:spPr>
        <p:txBody>
          <a:bodyPr/>
          <a:lstStyle/>
          <a:p>
            <a:pPr marL="1187251" indent="-1152138" defTabSz="877822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FDFB2D"/>
                </a:solidFill>
              </a:rPr>
              <a:t>Failure of the Trustees </a:t>
            </a:r>
            <a:r>
              <a:rPr sz="2500" dirty="0">
                <a:solidFill>
                  <a:srgbClr val="FFFFFF"/>
                </a:solidFill>
              </a:rPr>
              <a:t>to conduct the audit</a:t>
            </a:r>
          </a:p>
          <a:p>
            <a:pPr marL="1187251" indent="-1152138" defTabSz="877822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FFFFFF"/>
                </a:solidFill>
              </a:rPr>
              <a:t>Signing an Audit </a:t>
            </a:r>
            <a:r>
              <a:rPr sz="2500" dirty="0">
                <a:solidFill>
                  <a:srgbClr val="FDFB2D"/>
                </a:solidFill>
              </a:rPr>
              <a:t>prepared by the Financial Secretary or Treasurer </a:t>
            </a:r>
          </a:p>
        </p:txBody>
      </p:sp>
      <p:pic>
        <p:nvPicPr>
          <p:cNvPr id="593" name="audit1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6542" y="193081"/>
            <a:ext cx="1306116" cy="1306116"/>
          </a:xfrm>
          <a:prstGeom prst="rect">
            <a:avLst/>
          </a:prstGeom>
          <a:ln w="12700">
            <a:miter lim="400000"/>
          </a:ln>
        </p:spPr>
      </p:pic>
      <p:sp>
        <p:nvSpPr>
          <p:cNvPr id="594" name="Shape 594"/>
          <p:cNvSpPr/>
          <p:nvPr/>
        </p:nvSpPr>
        <p:spPr>
          <a:xfrm>
            <a:off x="302049" y="1827645"/>
            <a:ext cx="8161846" cy="1823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877822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500" dirty="0">
                <a:solidFill>
                  <a:srgbClr val="FFFFFF"/>
                </a:solidFill>
              </a:rPr>
              <a:t>The Knights of Columbus provides </a:t>
            </a:r>
            <a:r>
              <a:rPr sz="2500" dirty="0" smtClean="0">
                <a:solidFill>
                  <a:srgbClr val="FFFFFF"/>
                </a:solidFill>
              </a:rPr>
              <a:t>a</a:t>
            </a:r>
            <a:endParaRPr lang="en-US" sz="2500" dirty="0">
              <a:solidFill>
                <a:srgbClr val="FFFFFF"/>
              </a:solidFill>
            </a:endParaRPr>
          </a:p>
          <a:p>
            <a:pPr defTabSz="877822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500" dirty="0" smtClean="0">
                <a:solidFill>
                  <a:srgbClr val="FDFB2D"/>
                </a:solidFill>
              </a:rPr>
              <a:t> </a:t>
            </a:r>
            <a:r>
              <a:rPr sz="2500" dirty="0">
                <a:solidFill>
                  <a:srgbClr val="FDFB2D"/>
                </a:solidFill>
              </a:rPr>
              <a:t>Bond for the Financial Secretary and Treasurer </a:t>
            </a:r>
            <a:r>
              <a:rPr sz="2500" dirty="0">
                <a:solidFill>
                  <a:srgbClr val="FFFFFF"/>
                </a:solidFill>
              </a:rPr>
              <a:t>for </a:t>
            </a:r>
            <a:r>
              <a:rPr sz="2500" dirty="0" smtClean="0">
                <a:solidFill>
                  <a:srgbClr val="FFFFFF"/>
                </a:solidFill>
              </a:rPr>
              <a:t>each</a:t>
            </a:r>
            <a:endParaRPr lang="en-US" sz="2500" dirty="0" smtClean="0">
              <a:solidFill>
                <a:srgbClr val="FFFFFF"/>
              </a:solidFill>
            </a:endParaRPr>
          </a:p>
          <a:p>
            <a:pPr defTabSz="877822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500" dirty="0" smtClean="0">
                <a:solidFill>
                  <a:srgbClr val="FFFFFF"/>
                </a:solidFill>
              </a:rPr>
              <a:t> </a:t>
            </a:r>
            <a:r>
              <a:rPr sz="2500" dirty="0">
                <a:solidFill>
                  <a:srgbClr val="FFFFFF"/>
                </a:solidFill>
              </a:rPr>
              <a:t>Council, but the Bonding Company can</a:t>
            </a:r>
            <a:r>
              <a:rPr sz="2500" dirty="0">
                <a:solidFill>
                  <a:srgbClr val="FDFB2D"/>
                </a:solidFill>
              </a:rPr>
              <a:t> Refuse to </a:t>
            </a:r>
            <a:r>
              <a:rPr sz="2500" dirty="0" smtClean="0">
                <a:solidFill>
                  <a:srgbClr val="FDFB2D"/>
                </a:solidFill>
              </a:rPr>
              <a:t>Honor</a:t>
            </a:r>
            <a:endParaRPr lang="en-US" sz="2500" dirty="0" smtClean="0">
              <a:solidFill>
                <a:srgbClr val="FDFB2D"/>
              </a:solidFill>
            </a:endParaRPr>
          </a:p>
          <a:p>
            <a:pPr defTabSz="877822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500" dirty="0" smtClean="0">
                <a:solidFill>
                  <a:srgbClr val="FDFB2D"/>
                </a:solidFill>
              </a:rPr>
              <a:t> </a:t>
            </a:r>
            <a:r>
              <a:rPr sz="2500" dirty="0">
                <a:solidFill>
                  <a:srgbClr val="FDFB2D"/>
                </a:solidFill>
              </a:rPr>
              <a:t>the Bond </a:t>
            </a:r>
            <a:r>
              <a:rPr sz="2500" dirty="0">
                <a:solidFill>
                  <a:srgbClr val="FFFFFF"/>
                </a:solidFill>
              </a:rPr>
              <a:t>for the following reasons:</a:t>
            </a:r>
            <a:r>
              <a:rPr sz="2500" dirty="0">
                <a:solidFill>
                  <a:srgbClr val="FDFB2D"/>
                </a:solidFill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Council Audit Bonding</a:t>
            </a:r>
          </a:p>
        </p:txBody>
      </p:sp>
      <p:sp>
        <p:nvSpPr>
          <p:cNvPr id="597" name="Shape 597"/>
          <p:cNvSpPr>
            <a:spLocks noGrp="1"/>
          </p:cNvSpPr>
          <p:nvPr>
            <p:ph type="body" sz="half" idx="1"/>
          </p:nvPr>
        </p:nvSpPr>
        <p:spPr>
          <a:xfrm>
            <a:off x="424180" y="3611150"/>
            <a:ext cx="8458201" cy="2794874"/>
          </a:xfrm>
          <a:prstGeom prst="rect">
            <a:avLst/>
          </a:prstGeom>
        </p:spPr>
        <p:txBody>
          <a:bodyPr/>
          <a:lstStyle/>
          <a:p>
            <a:pPr marL="1187251" indent="-1152138" defTabSz="877822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DFB2D"/>
                </a:solidFill>
              </a:rPr>
              <a:t>Failure of the Trustees </a:t>
            </a:r>
            <a:r>
              <a:rPr sz="2500">
                <a:solidFill>
                  <a:srgbClr val="FFFFFF"/>
                </a:solidFill>
              </a:rPr>
              <a:t>to conduct the audit</a:t>
            </a:r>
          </a:p>
          <a:p>
            <a:pPr marL="1187251" indent="-1152138" defTabSz="877822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Signing an Audit </a:t>
            </a:r>
            <a:r>
              <a:rPr sz="2500">
                <a:solidFill>
                  <a:srgbClr val="FDFB2D"/>
                </a:solidFill>
              </a:rPr>
              <a:t>prepared by the Financial Secretary or Treasurer </a:t>
            </a:r>
            <a:endParaRPr sz="2500">
              <a:solidFill>
                <a:schemeClr val="accent2">
                  <a:satOff val="-25113"/>
                  <a:lumOff val="29019"/>
                </a:schemeClr>
              </a:solidFill>
            </a:endParaRPr>
          </a:p>
          <a:p>
            <a:pPr marL="1187251" indent="-1152138" defTabSz="877822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Failure to have on file at the Supreme Council office </a:t>
            </a:r>
            <a:r>
              <a:rPr sz="2500">
                <a:solidFill>
                  <a:srgbClr val="FDFB2D"/>
                </a:solidFill>
              </a:rPr>
              <a:t>two (2) consecutive Audit Reports</a:t>
            </a:r>
            <a:r>
              <a:rPr sz="2500">
                <a:solidFill>
                  <a:srgbClr val="FFFFFF"/>
                </a:solidFill>
              </a:rPr>
              <a:t> for the immediate past periods </a:t>
            </a:r>
          </a:p>
        </p:txBody>
      </p:sp>
      <p:pic>
        <p:nvPicPr>
          <p:cNvPr id="598" name="audit1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6542" y="193081"/>
            <a:ext cx="1306116" cy="1306116"/>
          </a:xfrm>
          <a:prstGeom prst="rect">
            <a:avLst/>
          </a:prstGeom>
          <a:ln w="12700">
            <a:miter lim="400000"/>
          </a:ln>
        </p:spPr>
      </p:pic>
      <p:sp>
        <p:nvSpPr>
          <p:cNvPr id="599" name="Shape 599"/>
          <p:cNvSpPr/>
          <p:nvPr/>
        </p:nvSpPr>
        <p:spPr>
          <a:xfrm>
            <a:off x="302049" y="1827645"/>
            <a:ext cx="8487192" cy="155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877822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500">
                <a:solidFill>
                  <a:srgbClr val="FFFFFF"/>
                </a:solidFill>
              </a:rPr>
              <a:t>The Knights of Columbus provides a</a:t>
            </a:r>
            <a:r>
              <a:rPr sz="2500">
                <a:solidFill>
                  <a:srgbClr val="FDFB2D"/>
                </a:solidFill>
              </a:rPr>
              <a:t> Bond for the Financial Secretary and Treasurer </a:t>
            </a:r>
            <a:r>
              <a:rPr sz="2500">
                <a:solidFill>
                  <a:srgbClr val="FFFFFF"/>
                </a:solidFill>
              </a:rPr>
              <a:t>for each Council, but the Bonding Company can</a:t>
            </a:r>
            <a:r>
              <a:rPr sz="2500">
                <a:solidFill>
                  <a:srgbClr val="FDFB2D"/>
                </a:solidFill>
              </a:rPr>
              <a:t> Refuse to Honor the Bond </a:t>
            </a:r>
            <a:r>
              <a:rPr sz="2500">
                <a:solidFill>
                  <a:srgbClr val="FFFFFF"/>
                </a:solidFill>
              </a:rPr>
              <a:t>for the following reasons:</a:t>
            </a:r>
            <a:r>
              <a:rPr sz="2500">
                <a:solidFill>
                  <a:srgbClr val="FDFB2D"/>
                </a:solidFill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Council Audit Reports</a:t>
            </a:r>
          </a:p>
        </p:txBody>
      </p:sp>
      <p:pic>
        <p:nvPicPr>
          <p:cNvPr id="602" name="audit1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6542" y="193081"/>
            <a:ext cx="1306116" cy="1306116"/>
          </a:xfrm>
          <a:prstGeom prst="rect">
            <a:avLst/>
          </a:prstGeom>
          <a:ln w="12700">
            <a:miter lim="400000"/>
          </a:ln>
        </p:spPr>
      </p:pic>
      <p:sp>
        <p:nvSpPr>
          <p:cNvPr id="603" name="Shape 603"/>
          <p:cNvSpPr/>
          <p:nvPr/>
        </p:nvSpPr>
        <p:spPr>
          <a:xfrm>
            <a:off x="828793" y="6096525"/>
            <a:ext cx="2952757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>
                <a:solidFill>
                  <a:srgbClr val="00FDFF"/>
                </a:solidFill>
              </a:defRPr>
            </a:pPr>
            <a:r>
              <a:t>Audit Form 1295-1 </a:t>
            </a:r>
          </a:p>
          <a:p>
            <a:pPr algn="ctr">
              <a:defRPr sz="2000">
                <a:solidFill>
                  <a:srgbClr val="00FDFF"/>
                </a:solidFill>
              </a:defRPr>
            </a:pPr>
            <a:r>
              <a:t>Due August 15</a:t>
            </a:r>
          </a:p>
        </p:txBody>
      </p:sp>
      <p:grpSp>
        <p:nvGrpSpPr>
          <p:cNvPr id="606" name="Group 606"/>
          <p:cNvGrpSpPr/>
          <p:nvPr/>
        </p:nvGrpSpPr>
        <p:grpSpPr>
          <a:xfrm>
            <a:off x="485672" y="1540371"/>
            <a:ext cx="3639000" cy="4596111"/>
            <a:chOff x="0" y="0"/>
            <a:chExt cx="3638998" cy="4596110"/>
          </a:xfrm>
        </p:grpSpPr>
        <p:sp>
          <p:nvSpPr>
            <p:cNvPr id="604" name="Shape 604"/>
            <p:cNvSpPr/>
            <p:nvPr/>
          </p:nvSpPr>
          <p:spPr>
            <a:xfrm>
              <a:off x="0" y="0"/>
              <a:ext cx="3638999" cy="458328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605" name="audit1_1295_p.pdf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59358" y="40255"/>
              <a:ext cx="3520435" cy="45558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11" name="Group 611"/>
          <p:cNvGrpSpPr/>
          <p:nvPr/>
        </p:nvGrpSpPr>
        <p:grpSpPr>
          <a:xfrm>
            <a:off x="4914861" y="1546784"/>
            <a:ext cx="3639000" cy="4583285"/>
            <a:chOff x="0" y="0"/>
            <a:chExt cx="3638998" cy="4583283"/>
          </a:xfrm>
        </p:grpSpPr>
        <p:sp>
          <p:nvSpPr>
            <p:cNvPr id="607" name="Shape 607"/>
            <p:cNvSpPr/>
            <p:nvPr/>
          </p:nvSpPr>
          <p:spPr>
            <a:xfrm>
              <a:off x="0" y="0"/>
              <a:ext cx="3638999" cy="458328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2658325" y="435264"/>
              <a:ext cx="799319" cy="167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>
                <a:defRPr sz="500" b="1"/>
              </a:pPr>
              <a:r>
                <a:t>Due By: </a:t>
              </a:r>
              <a:r>
                <a:rPr>
                  <a:solidFill>
                    <a:srgbClr val="AB1915"/>
                  </a:solidFill>
                </a:rPr>
                <a:t>FEBRUARY 15</a:t>
              </a:r>
            </a:p>
          </p:txBody>
        </p:sp>
        <p:pic>
          <p:nvPicPr>
            <p:cNvPr id="609" name="audit2_1295_p.pdf"/>
            <p:cNvPicPr>
              <a:picLocks noChangeAspect="1"/>
            </p:cNvPicPr>
            <p:nvPr/>
          </p:nvPicPr>
          <p:blipFill>
            <a:blip r:embed="rId4">
              <a:extLst/>
            </a:blip>
            <a:srcRect r="746" b="746"/>
            <a:stretch>
              <a:fillRect/>
            </a:stretch>
          </p:blipFill>
          <p:spPr>
            <a:xfrm>
              <a:off x="106840" y="106073"/>
              <a:ext cx="3425319" cy="44327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0" name="Shape 610"/>
            <p:cNvSpPr/>
            <p:nvPr/>
          </p:nvSpPr>
          <p:spPr>
            <a:xfrm>
              <a:off x="1589499" y="308264"/>
              <a:ext cx="1605887" cy="180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600" b="1">
                  <a:solidFill>
                    <a:srgbClr val="822129"/>
                  </a:solidFill>
                  <a:latin typeface="Baskerville"/>
                  <a:ea typeface="Baskerville"/>
                  <a:cs typeface="Baskerville"/>
                  <a:sym typeface="Baskerville"/>
                </a:defRPr>
              </a:lvl1pPr>
            </a:lstStyle>
            <a:p>
              <a:r>
                <a:t>FOR PERIOD ENDED DECEMBER 31, 20</a:t>
              </a:r>
            </a:p>
          </p:txBody>
        </p:sp>
      </p:grpSp>
      <p:sp>
        <p:nvSpPr>
          <p:cNvPr id="612" name="Shape 612"/>
          <p:cNvSpPr/>
          <p:nvPr/>
        </p:nvSpPr>
        <p:spPr>
          <a:xfrm>
            <a:off x="5257982" y="6096525"/>
            <a:ext cx="2952757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>
                <a:solidFill>
                  <a:srgbClr val="00FDFF"/>
                </a:solidFill>
              </a:defRPr>
            </a:pPr>
            <a:r>
              <a:t>Audit Form 1295-2 </a:t>
            </a:r>
          </a:p>
          <a:p>
            <a:pPr algn="ctr">
              <a:defRPr sz="2000">
                <a:solidFill>
                  <a:srgbClr val="00FDFF"/>
                </a:solidFill>
              </a:defRPr>
            </a:pPr>
            <a:r>
              <a:t>Due February 15</a:t>
            </a: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Council Audit Reports</a:t>
            </a:r>
          </a:p>
        </p:txBody>
      </p:sp>
      <p:pic>
        <p:nvPicPr>
          <p:cNvPr id="615" name="audit1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6542" y="193081"/>
            <a:ext cx="1306116" cy="1306116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Shape 616"/>
          <p:cNvSpPr>
            <a:spLocks noGrp="1"/>
          </p:cNvSpPr>
          <p:nvPr>
            <p:ph type="body" sz="half" idx="1"/>
          </p:nvPr>
        </p:nvSpPr>
        <p:spPr>
          <a:xfrm>
            <a:off x="424180" y="3055299"/>
            <a:ext cx="8458201" cy="2497344"/>
          </a:xfrm>
          <a:prstGeom prst="rect">
            <a:avLst/>
          </a:prstGeom>
        </p:spPr>
        <p:txBody>
          <a:bodyPr/>
          <a:lstStyle/>
          <a:p>
            <a:pPr marL="1116016" indent="-1083010" defTabSz="825153">
              <a:spcBef>
                <a:spcPts val="400"/>
              </a:spcBef>
              <a:defRPr sz="1692">
                <a:solidFill>
                  <a:srgbClr val="000000"/>
                </a:solidFill>
              </a:defRPr>
            </a:pPr>
            <a:r>
              <a:rPr sz="2350" dirty="0">
                <a:solidFill>
                  <a:srgbClr val="FDFB2D"/>
                </a:solidFill>
              </a:rPr>
              <a:t>Number of Councils Required to Report       =  </a:t>
            </a:r>
            <a:r>
              <a:rPr sz="2350" dirty="0" smtClean="0">
                <a:solidFill>
                  <a:srgbClr val="FDFB2D"/>
                </a:solidFill>
              </a:rPr>
              <a:t>31</a:t>
            </a:r>
            <a:r>
              <a:rPr lang="en-US" sz="2350" dirty="0" smtClean="0">
                <a:solidFill>
                  <a:srgbClr val="FDFB2D"/>
                </a:solidFill>
              </a:rPr>
              <a:t>8</a:t>
            </a:r>
            <a:endParaRPr sz="2350" dirty="0">
              <a:solidFill>
                <a:srgbClr val="FDFB2D"/>
              </a:solidFill>
            </a:endParaRPr>
          </a:p>
          <a:p>
            <a:pPr marL="1116016" indent="-1083010" defTabSz="825153">
              <a:spcBef>
                <a:spcPts val="400"/>
              </a:spcBef>
              <a:defRPr sz="1692">
                <a:solidFill>
                  <a:srgbClr val="000000"/>
                </a:solidFill>
              </a:defRPr>
            </a:pPr>
            <a:r>
              <a:rPr sz="2350" dirty="0">
                <a:solidFill>
                  <a:srgbClr val="FDFB2D"/>
                </a:solidFill>
              </a:rPr>
              <a:t>Council Delinquent due to Suspension         =   22</a:t>
            </a:r>
          </a:p>
          <a:p>
            <a:pPr marL="1116016" indent="-1083010" defTabSz="825153">
              <a:spcBef>
                <a:spcPts val="400"/>
              </a:spcBef>
              <a:defRPr sz="1692">
                <a:solidFill>
                  <a:srgbClr val="000000"/>
                </a:solidFill>
              </a:defRPr>
            </a:pPr>
            <a:r>
              <a:rPr sz="2350" dirty="0">
                <a:solidFill>
                  <a:srgbClr val="FDFB2D"/>
                </a:solidFill>
              </a:rPr>
              <a:t>Councils Delinquent Last 2 Periods              =   68</a:t>
            </a:r>
          </a:p>
          <a:p>
            <a:pPr marL="1116016" indent="-1083010" defTabSz="825153">
              <a:spcBef>
                <a:spcPts val="400"/>
              </a:spcBef>
              <a:defRPr sz="1692">
                <a:solidFill>
                  <a:srgbClr val="000000"/>
                </a:solidFill>
              </a:defRPr>
            </a:pPr>
            <a:r>
              <a:rPr sz="2350" dirty="0">
                <a:solidFill>
                  <a:srgbClr val="FDFB2D"/>
                </a:solidFill>
              </a:rPr>
              <a:t>Councils Delinquent Only Last Period           =   12</a:t>
            </a:r>
          </a:p>
          <a:p>
            <a:pPr marL="1116016" indent="-1083010" defTabSz="825153">
              <a:spcBef>
                <a:spcPts val="400"/>
              </a:spcBef>
              <a:defRPr sz="1692">
                <a:solidFill>
                  <a:srgbClr val="000000"/>
                </a:solidFill>
              </a:defRPr>
            </a:pPr>
            <a:r>
              <a:rPr sz="2350" dirty="0">
                <a:solidFill>
                  <a:srgbClr val="FDFB2D"/>
                </a:solidFill>
              </a:rPr>
              <a:t>Total # of Delinquent Councils (Active)          =   58</a:t>
            </a:r>
          </a:p>
          <a:p>
            <a:pPr marL="1116016" indent="-1083010" defTabSz="825153">
              <a:spcBef>
                <a:spcPts val="400"/>
              </a:spcBef>
              <a:defRPr sz="1692">
                <a:solidFill>
                  <a:srgbClr val="000000"/>
                </a:solidFill>
              </a:defRPr>
            </a:pPr>
            <a:r>
              <a:rPr sz="2350" dirty="0">
                <a:solidFill>
                  <a:srgbClr val="FDFB2D"/>
                </a:solidFill>
              </a:rPr>
              <a:t>Percentage of Councils (Active) Delinquent  =   20%</a:t>
            </a:r>
          </a:p>
        </p:txBody>
      </p:sp>
      <p:pic>
        <p:nvPicPr>
          <p:cNvPr id="617" name="audit1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6542" y="193081"/>
            <a:ext cx="1306116" cy="1306116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Shape 618"/>
          <p:cNvSpPr/>
          <p:nvPr/>
        </p:nvSpPr>
        <p:spPr>
          <a:xfrm>
            <a:off x="981193" y="5677425"/>
            <a:ext cx="2952757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400">
                <a:solidFill>
                  <a:srgbClr val="00FDFF"/>
                </a:solidFill>
              </a:defRPr>
            </a:pPr>
            <a:r>
              <a:t>Audit Form 1295-1 </a:t>
            </a:r>
          </a:p>
          <a:p>
            <a:pPr algn="ctr">
              <a:defRPr sz="2400">
                <a:solidFill>
                  <a:srgbClr val="00FDFF"/>
                </a:solidFill>
              </a:defRPr>
            </a:pPr>
            <a:r>
              <a:t>Due August 15</a:t>
            </a:r>
          </a:p>
        </p:txBody>
      </p:sp>
      <p:sp>
        <p:nvSpPr>
          <p:cNvPr id="619" name="Shape 619"/>
          <p:cNvSpPr/>
          <p:nvPr/>
        </p:nvSpPr>
        <p:spPr>
          <a:xfrm>
            <a:off x="5169082" y="5677425"/>
            <a:ext cx="2952757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400">
                <a:solidFill>
                  <a:srgbClr val="00FDFF"/>
                </a:solidFill>
              </a:defRPr>
            </a:pPr>
            <a:r>
              <a:t>Audit Form 1295-2 </a:t>
            </a:r>
          </a:p>
          <a:p>
            <a:pPr algn="ctr">
              <a:defRPr sz="2400">
                <a:solidFill>
                  <a:srgbClr val="00FDFF"/>
                </a:solidFill>
              </a:defRPr>
            </a:pPr>
            <a:r>
              <a:t>Due February 15</a:t>
            </a:r>
          </a:p>
        </p:txBody>
      </p:sp>
      <p:sp>
        <p:nvSpPr>
          <p:cNvPr id="620" name="Shape 620"/>
          <p:cNvSpPr/>
          <p:nvPr/>
        </p:nvSpPr>
        <p:spPr>
          <a:xfrm>
            <a:off x="190290" y="1827645"/>
            <a:ext cx="8763421" cy="8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877822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500" dirty="0">
                <a:solidFill>
                  <a:srgbClr val="FFFFFF"/>
                </a:solidFill>
              </a:rPr>
              <a:t>Supreme Reporting for the Knights of Columbus Louisiana Councils Submitting an</a:t>
            </a:r>
            <a:r>
              <a:rPr sz="2500" dirty="0">
                <a:solidFill>
                  <a:srgbClr val="FDFB2D"/>
                </a:solidFill>
              </a:rPr>
              <a:t> Audit Report Form 1295, </a:t>
            </a:r>
            <a:r>
              <a:rPr sz="2500" dirty="0">
                <a:solidFill>
                  <a:srgbClr val="FFFFFF"/>
                </a:solidFill>
              </a:rPr>
              <a:t>due </a:t>
            </a:r>
            <a:r>
              <a:rPr sz="2500" dirty="0" smtClean="0">
                <a:solidFill>
                  <a:srgbClr val="FFFFFF"/>
                </a:solidFill>
              </a:rPr>
              <a:t>8/15/</a:t>
            </a:r>
            <a:r>
              <a:rPr lang="en-US" sz="2500" dirty="0" smtClean="0">
                <a:solidFill>
                  <a:srgbClr val="FFFFFF"/>
                </a:solidFill>
              </a:rPr>
              <a:t>16</a:t>
            </a:r>
            <a:r>
              <a:rPr sz="2500" dirty="0" smtClean="0">
                <a:solidFill>
                  <a:srgbClr val="FFFFFF"/>
                </a:solidFill>
              </a:rPr>
              <a:t>:</a:t>
            </a:r>
            <a:endParaRPr sz="25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/>
          <p:nvPr/>
        </p:nvSpPr>
        <p:spPr>
          <a:xfrm>
            <a:off x="48666" y="1577131"/>
            <a:ext cx="9046668" cy="52972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bevel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623" name="audit1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6542" y="193081"/>
            <a:ext cx="1306116" cy="1306116"/>
          </a:xfrm>
          <a:prstGeom prst="rect">
            <a:avLst/>
          </a:prstGeom>
          <a:ln w="12700">
            <a:miter lim="400000"/>
          </a:ln>
        </p:spPr>
      </p:pic>
      <p:sp>
        <p:nvSpPr>
          <p:cNvPr id="624" name="Shape 624"/>
          <p:cNvSpPr>
            <a:spLocks noGrp="1"/>
          </p:cNvSpPr>
          <p:nvPr>
            <p:ph type="title"/>
          </p:nvPr>
        </p:nvSpPr>
        <p:spPr>
          <a:xfrm>
            <a:off x="457200" y="147637"/>
            <a:ext cx="7467600" cy="1143004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3700"/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Delinquent Council Audit Reports</a:t>
            </a:r>
          </a:p>
        </p:txBody>
      </p:sp>
      <p:pic>
        <p:nvPicPr>
          <p:cNvPr id="625" name="KC Del Audit 2015 pg1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320" y="2098107"/>
            <a:ext cx="4154724" cy="4396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26" name="KC Del Audit Footer 2015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5422" y="6506914"/>
            <a:ext cx="6320588" cy="400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KC Del Audit Header 2015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8493" y="1669653"/>
            <a:ext cx="5820557" cy="415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KC Del Audit 2015 pg2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74787" y="2091757"/>
            <a:ext cx="4555022" cy="3933175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Shape 629"/>
          <p:cNvSpPr/>
          <p:nvPr/>
        </p:nvSpPr>
        <p:spPr>
          <a:xfrm>
            <a:off x="7009579" y="6047407"/>
            <a:ext cx="1723486" cy="548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500">
                <a:solidFill>
                  <a:srgbClr val="FF3027"/>
                </a:solidFill>
              </a:defRPr>
            </a:pPr>
            <a:r>
              <a:t>Audit Form 1295-1 </a:t>
            </a:r>
          </a:p>
          <a:p>
            <a:pPr algn="ctr">
              <a:defRPr sz="1500">
                <a:solidFill>
                  <a:srgbClr val="FF3027"/>
                </a:solidFill>
              </a:defRPr>
            </a:pPr>
            <a:r>
              <a:t>Due August 15</a:t>
            </a:r>
          </a:p>
        </p:txBody>
      </p:sp>
      <p:sp>
        <p:nvSpPr>
          <p:cNvPr id="630" name="Shape 630"/>
          <p:cNvSpPr/>
          <p:nvPr/>
        </p:nvSpPr>
        <p:spPr>
          <a:xfrm>
            <a:off x="4759410" y="6047407"/>
            <a:ext cx="1828803" cy="548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500">
                <a:solidFill>
                  <a:srgbClr val="FF2A07"/>
                </a:solidFill>
              </a:defRPr>
            </a:pPr>
            <a:r>
              <a:t>Audit Form 1295-2 </a:t>
            </a:r>
          </a:p>
          <a:p>
            <a:pPr algn="ctr">
              <a:defRPr sz="1500">
                <a:solidFill>
                  <a:srgbClr val="FF2A07"/>
                </a:solidFill>
              </a:defRPr>
            </a:pPr>
            <a:r>
              <a:t>Due February 15</a:t>
            </a: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Council Audit Reports</a:t>
            </a:r>
          </a:p>
        </p:txBody>
      </p:sp>
      <p:pic>
        <p:nvPicPr>
          <p:cNvPr id="633" name="audit1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6542" y="193081"/>
            <a:ext cx="1306116" cy="1306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34" name="formsbooklet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7371" y="1597736"/>
            <a:ext cx="3668505" cy="3856633"/>
          </a:xfrm>
          <a:prstGeom prst="rect">
            <a:avLst/>
          </a:prstGeom>
          <a:ln w="12700">
            <a:miter lim="400000"/>
          </a:ln>
        </p:spPr>
      </p:pic>
      <p:sp>
        <p:nvSpPr>
          <p:cNvPr id="635" name="Shape 635"/>
          <p:cNvSpPr/>
          <p:nvPr/>
        </p:nvSpPr>
        <p:spPr>
          <a:xfrm>
            <a:off x="440925" y="5596364"/>
            <a:ext cx="3501397" cy="1005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>
                <a:solidFill>
                  <a:srgbClr val="00FDFF"/>
                </a:solidFill>
              </a:defRPr>
            </a:pPr>
            <a:r>
              <a:t>Council Report Forms</a:t>
            </a:r>
          </a:p>
          <a:p>
            <a:pPr algn="ctr">
              <a:defRPr sz="2000">
                <a:solidFill>
                  <a:srgbClr val="00FDFF"/>
                </a:solidFill>
              </a:defRPr>
            </a:pPr>
            <a:r>
              <a:t> Booklet # 1436 </a:t>
            </a:r>
          </a:p>
          <a:p>
            <a:pPr algn="ctr">
              <a:defRPr sz="2000">
                <a:solidFill>
                  <a:srgbClr val="00FDFF"/>
                </a:solidFill>
              </a:defRPr>
            </a:pPr>
            <a:r>
              <a:t>Order from Supreme Supplies</a:t>
            </a:r>
          </a:p>
        </p:txBody>
      </p:sp>
      <p:sp>
        <p:nvSpPr>
          <p:cNvPr id="636" name="Shape 636"/>
          <p:cNvSpPr/>
          <p:nvPr/>
        </p:nvSpPr>
        <p:spPr>
          <a:xfrm>
            <a:off x="4631925" y="5934184"/>
            <a:ext cx="4057095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>
                <a:solidFill>
                  <a:srgbClr val="00FDFF"/>
                </a:solidFill>
              </a:defRPr>
            </a:pPr>
            <a:r>
              <a:t>Supreme Web Site (</a:t>
            </a:r>
            <a:r>
              <a:rPr u="sng">
                <a:solidFill>
                  <a:srgbClr val="FFF417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www.kofc.org</a:t>
            </a:r>
            <a:r>
              <a:t>) under Publications/Forms/Council </a:t>
            </a:r>
          </a:p>
        </p:txBody>
      </p:sp>
      <p:pic>
        <p:nvPicPr>
          <p:cNvPr id="637" name="Council Forms onlin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13857" y="1566314"/>
            <a:ext cx="4493231" cy="4423092"/>
          </a:xfrm>
          <a:prstGeom prst="rect">
            <a:avLst/>
          </a:prstGeom>
          <a:ln w="12700">
            <a:miter lim="400000"/>
          </a:ln>
        </p:spPr>
      </p:pic>
      <p:sp>
        <p:nvSpPr>
          <p:cNvPr id="638" name="Shape 638"/>
          <p:cNvSpPr/>
          <p:nvPr/>
        </p:nvSpPr>
        <p:spPr>
          <a:xfrm>
            <a:off x="4254427" y="3319781"/>
            <a:ext cx="523386" cy="370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endParaRPr/>
          </a:p>
        </p:txBody>
      </p:sp>
      <p:sp>
        <p:nvSpPr>
          <p:cNvPr id="639" name="Shape 639"/>
          <p:cNvSpPr/>
          <p:nvPr/>
        </p:nvSpPr>
        <p:spPr>
          <a:xfrm>
            <a:off x="4728045" y="5319488"/>
            <a:ext cx="2189209" cy="103427"/>
          </a:xfrm>
          <a:prstGeom prst="roundRect">
            <a:avLst>
              <a:gd name="adj" fmla="val 50000"/>
            </a:avLst>
          </a:prstGeom>
          <a:ln w="25400">
            <a:solidFill>
              <a:srgbClr val="E82C3B"/>
            </a:solidFill>
            <a:bevel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7617434" y="3159371"/>
            <a:ext cx="274287" cy="103427"/>
          </a:xfrm>
          <a:prstGeom prst="roundRect">
            <a:avLst>
              <a:gd name="adj" fmla="val 50000"/>
            </a:avLst>
          </a:prstGeom>
          <a:ln w="25400">
            <a:solidFill>
              <a:srgbClr val="E82C3B"/>
            </a:solidFill>
            <a:bevel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41" name="Shape 641"/>
          <p:cNvSpPr/>
          <p:nvPr/>
        </p:nvSpPr>
        <p:spPr>
          <a:xfrm>
            <a:off x="6196165" y="2367689"/>
            <a:ext cx="497986" cy="189509"/>
          </a:xfrm>
          <a:prstGeom prst="roundRect">
            <a:avLst>
              <a:gd name="adj" fmla="val 27288"/>
            </a:avLst>
          </a:prstGeom>
          <a:ln w="25400">
            <a:solidFill>
              <a:srgbClr val="E82C3B"/>
            </a:solidFill>
            <a:bevel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42" name="Shape 642"/>
          <p:cNvSpPr/>
          <p:nvPr/>
        </p:nvSpPr>
        <p:spPr>
          <a:xfrm>
            <a:off x="4651845" y="3724368"/>
            <a:ext cx="274287" cy="106985"/>
          </a:xfrm>
          <a:prstGeom prst="roundRect">
            <a:avLst>
              <a:gd name="adj" fmla="val 48337"/>
            </a:avLst>
          </a:prstGeom>
          <a:ln w="25400">
            <a:solidFill>
              <a:srgbClr val="E82C3B"/>
            </a:solidFill>
            <a:bevel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Council Audit References</a:t>
            </a:r>
          </a:p>
        </p:txBody>
      </p:sp>
      <p:pic>
        <p:nvPicPr>
          <p:cNvPr id="645" name="audit1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6542" y="193081"/>
            <a:ext cx="1306116" cy="1306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6" name="GK Handbook cover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875" y="1683412"/>
            <a:ext cx="3920404" cy="5073464"/>
          </a:xfrm>
          <a:prstGeom prst="rect">
            <a:avLst/>
          </a:prstGeom>
          <a:ln w="12700">
            <a:miter lim="400000"/>
          </a:ln>
        </p:spPr>
      </p:pic>
      <p:sp>
        <p:nvSpPr>
          <p:cNvPr id="647" name="Shape 647"/>
          <p:cNvSpPr/>
          <p:nvPr/>
        </p:nvSpPr>
        <p:spPr>
          <a:xfrm>
            <a:off x="386007" y="6253481"/>
            <a:ext cx="3666140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solidFill>
                  <a:srgbClr val="00FDFF"/>
                </a:solidFill>
              </a:defRPr>
            </a:lvl1pPr>
          </a:lstStyle>
          <a:p>
            <a:r>
              <a:t>Grand Knight’s Handbook #915</a:t>
            </a:r>
          </a:p>
        </p:txBody>
      </p:sp>
      <p:sp>
        <p:nvSpPr>
          <p:cNvPr id="648" name="Shape 648"/>
          <p:cNvSpPr/>
          <p:nvPr/>
        </p:nvSpPr>
        <p:spPr>
          <a:xfrm>
            <a:off x="4386507" y="6240781"/>
            <a:ext cx="4491243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solidFill>
                  <a:srgbClr val="00FDFF"/>
                </a:solidFill>
              </a:defRPr>
            </a:lvl1pPr>
          </a:lstStyle>
          <a:p>
            <a:r>
              <a:t>Financial Secretary’s Handbook #1410</a:t>
            </a:r>
          </a:p>
        </p:txBody>
      </p:sp>
      <p:pic>
        <p:nvPicPr>
          <p:cNvPr id="649" name="fchandbook Form1410 2014 June pg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43824" y="2139309"/>
            <a:ext cx="3215837" cy="4161670"/>
          </a:xfrm>
          <a:prstGeom prst="rect">
            <a:avLst/>
          </a:prstGeom>
          <a:ln w="12700">
            <a:miter lim="400000"/>
          </a:ln>
        </p:spPr>
      </p:pic>
      <p:sp>
        <p:nvSpPr>
          <p:cNvPr id="650" name="Shape 650"/>
          <p:cNvSpPr/>
          <p:nvPr/>
        </p:nvSpPr>
        <p:spPr>
          <a:xfrm>
            <a:off x="284407" y="1429980"/>
            <a:ext cx="6221419" cy="485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>
                <a:solidFill>
                  <a:srgbClr val="00FDFF"/>
                </a:solidFill>
              </a:defRPr>
            </a:lvl1pPr>
          </a:lstStyle>
          <a:p>
            <a:r>
              <a:t>Audit Procedures - Step by Step Outline</a:t>
            </a: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Council Audit References</a:t>
            </a:r>
          </a:p>
        </p:txBody>
      </p:sp>
      <p:pic>
        <p:nvPicPr>
          <p:cNvPr id="653" name="audit1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6542" y="193081"/>
            <a:ext cx="1306116" cy="1306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4" name="GK Training Chpt 3 Audit form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414" y="2351821"/>
            <a:ext cx="4472574" cy="2651880"/>
          </a:xfrm>
          <a:prstGeom prst="rect">
            <a:avLst/>
          </a:prstGeom>
          <a:ln w="12700">
            <a:miter lim="400000"/>
          </a:ln>
        </p:spPr>
      </p:pic>
      <p:sp>
        <p:nvSpPr>
          <p:cNvPr id="655" name="Shape 655"/>
          <p:cNvSpPr/>
          <p:nvPr/>
        </p:nvSpPr>
        <p:spPr>
          <a:xfrm>
            <a:off x="678673" y="5305689"/>
            <a:ext cx="4064056" cy="1005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>
                <a:solidFill>
                  <a:srgbClr val="00FDFF"/>
                </a:solidFill>
              </a:defRPr>
            </a:pPr>
            <a:r>
              <a:t>Grand Knight’s Training Seminar Chapter 3 </a:t>
            </a:r>
          </a:p>
          <a:p>
            <a:pPr algn="ctr">
              <a:defRPr sz="2000">
                <a:solidFill>
                  <a:srgbClr val="00FDFF"/>
                </a:solidFill>
              </a:defRPr>
            </a:pPr>
            <a:r>
              <a:t>(Forms, Procedures &amp; Paperwork)</a:t>
            </a:r>
          </a:p>
        </p:txBody>
      </p:sp>
      <p:pic>
        <p:nvPicPr>
          <p:cNvPr id="656" name="image3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79472" y="1740544"/>
            <a:ext cx="1968069" cy="3490093"/>
          </a:xfrm>
          <a:prstGeom prst="rect">
            <a:avLst/>
          </a:prstGeom>
          <a:ln w="12700">
            <a:miter lim="400000"/>
          </a:ln>
        </p:spPr>
      </p:pic>
      <p:sp>
        <p:nvSpPr>
          <p:cNvPr id="657" name="Shape 657"/>
          <p:cNvSpPr/>
          <p:nvPr/>
        </p:nvSpPr>
        <p:spPr>
          <a:xfrm>
            <a:off x="284407" y="1429980"/>
            <a:ext cx="6221419" cy="485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>
                <a:solidFill>
                  <a:srgbClr val="00FDFF"/>
                </a:solidFill>
              </a:defRPr>
            </a:lvl1pPr>
          </a:lstStyle>
          <a:p>
            <a:r>
              <a:t>Audit - Additional References</a:t>
            </a:r>
          </a:p>
        </p:txBody>
      </p:sp>
      <p:sp>
        <p:nvSpPr>
          <p:cNvPr id="658" name="Shape 658"/>
          <p:cNvSpPr/>
          <p:nvPr/>
        </p:nvSpPr>
        <p:spPr>
          <a:xfrm>
            <a:off x="5549350" y="5553540"/>
            <a:ext cx="3028312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>
                <a:solidFill>
                  <a:srgbClr val="00FDFF"/>
                </a:solidFill>
              </a:defRPr>
            </a:lvl1pPr>
          </a:lstStyle>
          <a:p>
            <a:r>
              <a:t>District Deputy Handbook and Reference Guide</a:t>
            </a:r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Council Audit</a:t>
            </a:r>
          </a:p>
        </p:txBody>
      </p:sp>
      <p:sp>
        <p:nvSpPr>
          <p:cNvPr id="661" name="Shape 661"/>
          <p:cNvSpPr>
            <a:spLocks noGrp="1"/>
          </p:cNvSpPr>
          <p:nvPr>
            <p:ph type="body" sz="half" idx="1"/>
          </p:nvPr>
        </p:nvSpPr>
        <p:spPr>
          <a:xfrm>
            <a:off x="1443553" y="2453639"/>
            <a:ext cx="5494894" cy="2997678"/>
          </a:xfrm>
          <a:prstGeom prst="rect">
            <a:avLst/>
          </a:prstGeom>
        </p:spPr>
        <p:txBody>
          <a:bodyPr/>
          <a:lstStyle>
            <a:lvl1pPr marL="0" indent="0" algn="ctr" defTabSz="877822">
              <a:spcBef>
                <a:spcPts val="500"/>
              </a:spcBef>
              <a:buClrTx/>
              <a:buSzTx/>
              <a:buFontTx/>
              <a:buNone/>
              <a:defRPr sz="6200">
                <a:solidFill>
                  <a:srgbClr val="FCFB26"/>
                </a:solidFill>
              </a:defRPr>
            </a:lvl1pPr>
          </a:lstStyle>
          <a:p>
            <a:r>
              <a:t>Questions Audit Presentation</a:t>
            </a:r>
          </a:p>
        </p:txBody>
      </p:sp>
      <p:pic>
        <p:nvPicPr>
          <p:cNvPr id="662" name="audit1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6542" y="193081"/>
            <a:ext cx="1306116" cy="1306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3" name="image6.jpeg" descr="http://ts4.mm.bing.net/images/thumbnail.aspx?q=4581412163093415&amp;id=7e0aa76b2d6b8434a5e107a006ef75dc"/>
          <p:cNvPicPr>
            <a:picLocks noChangeAspect="1"/>
          </p:cNvPicPr>
          <p:nvPr/>
        </p:nvPicPr>
        <p:blipFill>
          <a:blip r:embed="rId3">
            <a:alphaModFix amt="23830"/>
            <a:extLst/>
          </a:blip>
          <a:stretch>
            <a:fillRect/>
          </a:stretch>
        </p:blipFill>
        <p:spPr>
          <a:xfrm>
            <a:off x="1114451" y="1173326"/>
            <a:ext cx="6153098" cy="5558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/>
          <p:nvPr/>
        </p:nvSpPr>
        <p:spPr>
          <a:xfrm>
            <a:off x="852929" y="1935477"/>
            <a:ext cx="6943906" cy="298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600">
                <a:solidFill>
                  <a:schemeClr val="accent1"/>
                </a:solidFill>
                <a:latin typeface="Brush Script MT"/>
                <a:ea typeface="Brush Script MT"/>
                <a:cs typeface="Brush Script MT"/>
                <a:sym typeface="Brush Script MT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8600">
                <a:solidFill>
                  <a:schemeClr val="accent1"/>
                </a:solidFill>
              </a:rPr>
              <a:t>The End</a:t>
            </a:r>
          </a:p>
        </p:txBody>
      </p:sp>
      <p:pic>
        <p:nvPicPr>
          <p:cNvPr id="666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8132" y="3022938"/>
            <a:ext cx="813506" cy="8121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Budget Development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229601" cy="4525963"/>
          </a:xfrm>
          <a:prstGeom prst="rect">
            <a:avLst/>
          </a:prstGeom>
        </p:spPr>
        <p:txBody>
          <a:bodyPr/>
          <a:lstStyle/>
          <a:p>
            <a:pPr marL="0" indent="0" defTabSz="905255">
              <a:spcBef>
                <a:spcPts val="500"/>
              </a:spcBef>
              <a:buClrTx/>
              <a:buSzTx/>
              <a:buFontTx/>
              <a:buNone/>
              <a:defRPr sz="2970">
                <a:solidFill>
                  <a:srgbClr val="FFFB00"/>
                </a:solidFill>
              </a:defRPr>
            </a:pPr>
            <a:r>
              <a:t>Expense Budgeting</a:t>
            </a:r>
            <a:endParaRPr>
              <a:solidFill>
                <a:srgbClr val="FFFFFF"/>
              </a:solidFill>
            </a:endParaRPr>
          </a:p>
          <a:p>
            <a:pPr marL="1010198" lvl="1" indent="-566622" defTabSz="905255">
              <a:spcBef>
                <a:spcPts val="500"/>
              </a:spcBef>
              <a:defRPr sz="2772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Budget for </a:t>
            </a:r>
            <a:r>
              <a:rPr>
                <a:solidFill>
                  <a:srgbClr val="FFFB00"/>
                </a:solidFill>
              </a:rPr>
              <a:t>Mandatory Expenses</a:t>
            </a:r>
            <a:r>
              <a:rPr>
                <a:solidFill>
                  <a:srgbClr val="FFFFFF"/>
                </a:solidFill>
              </a:rPr>
              <a:t> – i.e., obligations to Supreme and the State Council</a:t>
            </a:r>
          </a:p>
          <a:p>
            <a:pPr marL="1192923" lvl="2" indent="-450613" defTabSz="905255">
              <a:spcBef>
                <a:spcPts val="400"/>
              </a:spcBef>
              <a:buClr>
                <a:schemeClr val="accent2"/>
              </a:buClr>
              <a:buFont typeface="Arial"/>
              <a:defRPr sz="2772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Also, it is recommended that each Council budget for </a:t>
            </a:r>
            <a:r>
              <a:rPr>
                <a:solidFill>
                  <a:srgbClr val="FFFB00"/>
                </a:solidFill>
              </a:rPr>
              <a:t>Travel Expenses</a:t>
            </a:r>
            <a:r>
              <a:rPr>
                <a:solidFill>
                  <a:srgbClr val="FFFFFF"/>
                </a:solidFill>
              </a:rPr>
              <a:t> for those required to attend KCLS, Grand Knights Day and the State Convention</a:t>
            </a:r>
          </a:p>
          <a:p>
            <a:pPr marL="1010198" lvl="1" indent="-566622" defTabSz="905255">
              <a:spcBef>
                <a:spcPts val="500"/>
              </a:spcBef>
              <a:defRPr sz="2772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Budget for </a:t>
            </a:r>
            <a:r>
              <a:rPr>
                <a:solidFill>
                  <a:srgbClr val="FFFB00"/>
                </a:solidFill>
              </a:rPr>
              <a:t>Council Programs</a:t>
            </a:r>
            <a:r>
              <a:rPr>
                <a:solidFill>
                  <a:srgbClr val="FFFFFF"/>
                </a:solidFill>
              </a:rPr>
              <a:t> and their expected expenses using as many </a:t>
            </a:r>
            <a:r>
              <a:rPr>
                <a:solidFill>
                  <a:srgbClr val="FFFB00"/>
                </a:solidFill>
              </a:rPr>
              <a:t>detailed line items</a:t>
            </a:r>
            <a:r>
              <a:rPr>
                <a:solidFill>
                  <a:srgbClr val="FFFFFF"/>
                </a:solidFill>
              </a:rPr>
              <a:t> as required</a:t>
            </a:r>
          </a:p>
        </p:txBody>
      </p:sp>
      <p:pic>
        <p:nvPicPr>
          <p:cNvPr id="134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7700" y="274638"/>
            <a:ext cx="1306286" cy="114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Budget Development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926389" indent="-891265" defTabSz="878098">
              <a:spcBef>
                <a:spcPts val="400"/>
              </a:spcBef>
              <a:defRPr sz="1782">
                <a:solidFill>
                  <a:srgbClr val="000000"/>
                </a:solidFill>
              </a:defRPr>
            </a:pPr>
            <a:r>
              <a:rPr sz="2871">
                <a:solidFill>
                  <a:srgbClr val="FFFB00"/>
                </a:solidFill>
              </a:rPr>
              <a:t>Adjust budgeted amounts</a:t>
            </a:r>
            <a:r>
              <a:rPr sz="2871">
                <a:solidFill>
                  <a:srgbClr val="FFFFFF"/>
                </a:solidFill>
              </a:rPr>
              <a:t> to balance or meet any other Council requirements or expectations</a:t>
            </a:r>
            <a:endParaRPr sz="2871"/>
          </a:p>
          <a:p>
            <a:pPr marL="926389" indent="-891265" defTabSz="878098">
              <a:spcBef>
                <a:spcPts val="400"/>
              </a:spcBef>
              <a:defRPr sz="1782">
                <a:solidFill>
                  <a:srgbClr val="000000"/>
                </a:solidFill>
              </a:defRPr>
            </a:pPr>
            <a:r>
              <a:rPr sz="2871">
                <a:solidFill>
                  <a:srgbClr val="FFFFFF"/>
                </a:solidFill>
              </a:rPr>
              <a:t>Add line items as needed to </a:t>
            </a:r>
            <a:r>
              <a:rPr sz="2871">
                <a:solidFill>
                  <a:srgbClr val="FFFB00"/>
                </a:solidFill>
              </a:rPr>
              <a:t>meet requirements</a:t>
            </a:r>
            <a:r>
              <a:rPr sz="2871">
                <a:solidFill>
                  <a:srgbClr val="FFFFFF"/>
                </a:solidFill>
              </a:rPr>
              <a:t> (additional fundraiser, new program, charity expenditures, etc.)</a:t>
            </a:r>
            <a:endParaRPr sz="2871"/>
          </a:p>
          <a:p>
            <a:pPr marL="926389" indent="-891265" defTabSz="878098">
              <a:spcBef>
                <a:spcPts val="400"/>
              </a:spcBef>
              <a:defRPr sz="1782">
                <a:solidFill>
                  <a:srgbClr val="000000"/>
                </a:solidFill>
              </a:defRPr>
            </a:pPr>
            <a:r>
              <a:rPr sz="2871">
                <a:solidFill>
                  <a:srgbClr val="FFFFFF"/>
                </a:solidFill>
              </a:rPr>
              <a:t>Use whatever format and/or program that </a:t>
            </a:r>
            <a:r>
              <a:rPr sz="2871">
                <a:solidFill>
                  <a:srgbClr val="FFFB00"/>
                </a:solidFill>
              </a:rPr>
              <a:t>works well</a:t>
            </a:r>
            <a:r>
              <a:rPr sz="2871">
                <a:solidFill>
                  <a:srgbClr val="FFFFFF"/>
                </a:solidFill>
              </a:rPr>
              <a:t> for the Council and its leadership</a:t>
            </a:r>
            <a:endParaRPr sz="2871"/>
          </a:p>
          <a:p>
            <a:pPr marL="926389" indent="-891265" defTabSz="878098">
              <a:spcBef>
                <a:spcPts val="400"/>
              </a:spcBef>
              <a:defRPr sz="1782">
                <a:solidFill>
                  <a:srgbClr val="000000"/>
                </a:solidFill>
              </a:defRPr>
            </a:pPr>
            <a:r>
              <a:rPr sz="2871">
                <a:solidFill>
                  <a:srgbClr val="FFFFFF"/>
                </a:solidFill>
              </a:rPr>
              <a:t>Begin to </a:t>
            </a:r>
            <a:r>
              <a:rPr sz="2871">
                <a:solidFill>
                  <a:srgbClr val="FFFB00"/>
                </a:solidFill>
              </a:rPr>
              <a:t>prepare early</a:t>
            </a:r>
            <a:r>
              <a:rPr sz="2871">
                <a:solidFill>
                  <a:srgbClr val="FFFFFF"/>
                </a:solidFill>
              </a:rPr>
              <a:t> to allow time for review and adoption of the final budget by the Council</a:t>
            </a:r>
          </a:p>
        </p:txBody>
      </p:sp>
      <p:pic>
        <p:nvPicPr>
          <p:cNvPr id="138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7700" y="274638"/>
            <a:ext cx="1306286" cy="114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Budget Cycle</a:t>
            </a:r>
          </a:p>
        </p:txBody>
      </p:sp>
      <p:pic>
        <p:nvPicPr>
          <p:cNvPr id="141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414" y="1504204"/>
            <a:ext cx="7941172" cy="4963236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4654246" y="1589969"/>
            <a:ext cx="3198926" cy="552153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1600"/>
              <a:t>Consult with new Council Officers, Directors and Chairman </a:t>
            </a:r>
          </a:p>
        </p:txBody>
      </p:sp>
      <p:sp>
        <p:nvSpPr>
          <p:cNvPr id="143" name="Shape 143"/>
          <p:cNvSpPr/>
          <p:nvPr/>
        </p:nvSpPr>
        <p:spPr>
          <a:xfrm>
            <a:off x="1022047" y="2199569"/>
            <a:ext cx="1828801" cy="907753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1600"/>
              <a:t>Review End of Year Reporting for Shortfalls/Overages early in July</a:t>
            </a:r>
          </a:p>
        </p:txBody>
      </p:sp>
      <p:sp>
        <p:nvSpPr>
          <p:cNvPr id="144" name="Shape 144"/>
          <p:cNvSpPr/>
          <p:nvPr/>
        </p:nvSpPr>
        <p:spPr>
          <a:xfrm>
            <a:off x="3505146" y="3479749"/>
            <a:ext cx="1374743" cy="132124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433FF"/>
            </a:solidFill>
            <a:bevel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1127714" y="5603752"/>
            <a:ext cx="2240272" cy="679153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1600"/>
              <a:t>Ongoing Monthly and Quarterly Reporting of Financial Activity</a:t>
            </a:r>
          </a:p>
        </p:txBody>
      </p:sp>
      <p:sp>
        <p:nvSpPr>
          <p:cNvPr id="146" name="Shape 146"/>
          <p:cNvSpPr/>
          <p:nvPr/>
        </p:nvSpPr>
        <p:spPr>
          <a:xfrm>
            <a:off x="5923205" y="5222168"/>
            <a:ext cx="2405362" cy="450553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1600"/>
              <a:t>Starts in July and ends in June the following year</a:t>
            </a:r>
          </a:p>
        </p:txBody>
      </p:sp>
      <p:sp>
        <p:nvSpPr>
          <p:cNvPr id="147" name="Shape 147"/>
          <p:cNvSpPr/>
          <p:nvPr/>
        </p:nvSpPr>
        <p:spPr>
          <a:xfrm>
            <a:off x="5124146" y="2174169"/>
            <a:ext cx="3198926" cy="552153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1600"/>
              <a:t>Finalize Budget by mid July of new Columbian Year</a:t>
            </a:r>
          </a:p>
        </p:txBody>
      </p:sp>
      <p:pic>
        <p:nvPicPr>
          <p:cNvPr id="148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70725" y="3621082"/>
            <a:ext cx="1040551" cy="1038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1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97700" y="274638"/>
            <a:ext cx="1306286" cy="114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Receipt &amp; Voucher System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1685617" indent="-1650493" defTabSz="878098">
              <a:spcBef>
                <a:spcPts val="500"/>
              </a:spcBef>
              <a:defRPr sz="1782">
                <a:solidFill>
                  <a:srgbClr val="000000"/>
                </a:solidFill>
              </a:defRPr>
            </a:pPr>
            <a:r>
              <a:rPr sz="2871">
                <a:solidFill>
                  <a:srgbClr val="FFFFFF"/>
                </a:solidFill>
              </a:rPr>
              <a:t>Each and every Council </a:t>
            </a:r>
            <a:r>
              <a:rPr sz="2871">
                <a:solidFill>
                  <a:srgbClr val="FFFB00"/>
                </a:solidFill>
              </a:rPr>
              <a:t>shall use a Receipt and Voucher system</a:t>
            </a:r>
            <a:r>
              <a:rPr sz="2871">
                <a:solidFill>
                  <a:srgbClr val="FFFFFF"/>
                </a:solidFill>
              </a:rPr>
              <a:t> for receipt of money and payment of bills as this is the proper process</a:t>
            </a:r>
            <a:endParaRPr sz="2871"/>
          </a:p>
          <a:p>
            <a:pPr marL="1685617" indent="-1650493" defTabSz="878098">
              <a:spcBef>
                <a:spcPts val="500"/>
              </a:spcBef>
              <a:defRPr sz="1782">
                <a:solidFill>
                  <a:srgbClr val="000000"/>
                </a:solidFill>
              </a:defRPr>
            </a:pPr>
            <a:r>
              <a:rPr sz="2871">
                <a:solidFill>
                  <a:srgbClr val="FFFFFF"/>
                </a:solidFill>
              </a:rPr>
              <a:t>This ensures </a:t>
            </a:r>
            <a:r>
              <a:rPr sz="2871">
                <a:solidFill>
                  <a:srgbClr val="FFFB00"/>
                </a:solidFill>
              </a:rPr>
              <a:t>proper handling</a:t>
            </a:r>
            <a:r>
              <a:rPr sz="2871">
                <a:solidFill>
                  <a:srgbClr val="FFFFFF"/>
                </a:solidFill>
              </a:rPr>
              <a:t> of Council funds</a:t>
            </a:r>
            <a:endParaRPr sz="2871"/>
          </a:p>
          <a:p>
            <a:pPr marL="1685617" indent="-1650493" defTabSz="878098">
              <a:spcBef>
                <a:spcPts val="500"/>
              </a:spcBef>
              <a:defRPr sz="1782">
                <a:solidFill>
                  <a:srgbClr val="000000"/>
                </a:solidFill>
              </a:defRPr>
            </a:pPr>
            <a:r>
              <a:rPr sz="2871">
                <a:solidFill>
                  <a:srgbClr val="FFFFFF"/>
                </a:solidFill>
              </a:rPr>
              <a:t>Also allows for an efficient, complete, and </a:t>
            </a:r>
            <a:r>
              <a:rPr sz="2871">
                <a:solidFill>
                  <a:srgbClr val="FFFB00"/>
                </a:solidFill>
              </a:rPr>
              <a:t>accurate semiannual audits</a:t>
            </a:r>
            <a:r>
              <a:rPr sz="2871">
                <a:solidFill>
                  <a:srgbClr val="FFFFFF"/>
                </a:solidFill>
              </a:rPr>
              <a:t> for the Council</a:t>
            </a:r>
            <a:endParaRPr sz="2871"/>
          </a:p>
          <a:p>
            <a:pPr marL="1685617" indent="-1650493" defTabSz="878098">
              <a:spcBef>
                <a:spcPts val="500"/>
              </a:spcBef>
              <a:defRPr sz="1782">
                <a:solidFill>
                  <a:srgbClr val="000000"/>
                </a:solidFill>
              </a:defRPr>
            </a:pPr>
            <a:r>
              <a:rPr sz="2871">
                <a:solidFill>
                  <a:srgbClr val="FFFFFF"/>
                </a:solidFill>
              </a:rPr>
              <a:t>For complete records, it shall be used for all bills even those that </a:t>
            </a:r>
            <a:r>
              <a:rPr sz="2871">
                <a:solidFill>
                  <a:srgbClr val="FFFB00"/>
                </a:solidFill>
              </a:rPr>
              <a:t>do not require Council membership approval</a:t>
            </a:r>
            <a:r>
              <a:rPr sz="2871">
                <a:solidFill>
                  <a:srgbClr val="FFFFFF"/>
                </a:solidFill>
              </a:rPr>
              <a:t>, e.g. per Capita, etc.</a:t>
            </a:r>
          </a:p>
        </p:txBody>
      </p:sp>
      <p:pic>
        <p:nvPicPr>
          <p:cNvPr id="153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6828" y="117772"/>
            <a:ext cx="1462874" cy="619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2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50736" y="805383"/>
            <a:ext cx="1520458" cy="524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4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Receipt of Money</a:t>
            </a:r>
          </a:p>
        </p:txBody>
      </p:sp>
      <p:grpSp>
        <p:nvGrpSpPr>
          <p:cNvPr id="159" name="Group 159"/>
          <p:cNvGrpSpPr/>
          <p:nvPr/>
        </p:nvGrpSpPr>
        <p:grpSpPr>
          <a:xfrm>
            <a:off x="444500" y="1714500"/>
            <a:ext cx="2133600" cy="1371600"/>
            <a:chOff x="0" y="0"/>
            <a:chExt cx="2133600" cy="1371600"/>
          </a:xfrm>
        </p:grpSpPr>
        <p:sp>
          <p:nvSpPr>
            <p:cNvPr id="157" name="Shape 157"/>
            <p:cNvSpPr/>
            <p:nvPr/>
          </p:nvSpPr>
          <p:spPr>
            <a:xfrm>
              <a:off x="0" y="0"/>
              <a:ext cx="21336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50758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0" y="289487"/>
              <a:ext cx="2133600" cy="792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Financial Secretary receives all moneys for Council</a:t>
              </a:r>
            </a:p>
          </p:txBody>
        </p:sp>
      </p:grpSp>
      <p:pic>
        <p:nvPicPr>
          <p:cNvPr id="160" name="image3.jpeg"/>
          <p:cNvPicPr>
            <a:picLocks noChangeAspect="1"/>
          </p:cNvPicPr>
          <p:nvPr/>
        </p:nvPicPr>
        <p:blipFill>
          <a:blip r:embed="rId2">
            <a:alphaModFix amt="43810"/>
            <a:extLst/>
          </a:blip>
          <a:stretch>
            <a:fillRect/>
          </a:stretch>
        </p:blipFill>
        <p:spPr>
          <a:xfrm>
            <a:off x="7728315" y="-1283848"/>
            <a:ext cx="1459773" cy="1143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4.jpeg"/>
          <p:cNvPicPr>
            <a:picLocks noChangeAspect="1"/>
          </p:cNvPicPr>
          <p:nvPr/>
        </p:nvPicPr>
        <p:blipFill>
          <a:blip r:embed="rId3">
            <a:alphaModFix amt="89223"/>
            <a:extLst/>
          </a:blip>
          <a:stretch>
            <a:fillRect/>
          </a:stretch>
        </p:blipFill>
        <p:spPr>
          <a:xfrm>
            <a:off x="6451600" y="274638"/>
            <a:ext cx="1524000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55875" y="2672071"/>
            <a:ext cx="437215" cy="594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>
  <p:tag name="may_ignore_ucw" val="true"/>
  <p:tag name="ppt/slides/slide1.xml" val="2071348164"/>
  <p:tag name="ppt/slides/slide32.xml" val="2373372886"/>
  <p:tag name="ppt/slides/slide42.xml" val="3528155226"/>
  <p:tag name="ppt/slides/slide28.xml" val="2932869174"/>
  <p:tag name="ppt/slides/slide29.xml" val="3904853575"/>
  <p:tag name="ppt/slides/slide30.xml" val="3023878504"/>
  <p:tag name="ppt/slides/slide31.xml" val="3293730683"/>
  <p:tag name="ppt/slides/slide27.xml" val="2249448649"/>
  <p:tag name="ppt/slides/slide26.xml" val="3642843712"/>
  <p:tag name="ppt/slides/slide25.xml" val="349160462"/>
  <p:tag name="ppt/slides/slide21.xml" val="3686964432"/>
  <p:tag name="ppt/slides/slide22.xml" val="367339206"/>
  <p:tag name="ppt/slides/slide23.xml" val="53573381"/>
  <p:tag name="ppt/slides/slide24.xml" val="3263668122"/>
  <p:tag name="ppt/slides/slide33.xml" val="2049367986"/>
  <p:tag name="ppt/slides/slide34.xml" val="2478418173"/>
  <p:tag name="ppt/slides/slide35.xml" val="1706234949"/>
  <p:tag name="ppt/slides/slide47.xml" val="3941035668"/>
  <p:tag name="ppt/slides/slide46.xml" val="2373049031"/>
  <p:tag name="ppt/slides/slide45.xml" val="3184500796"/>
  <p:tag name="ppt/slides/slide44.xml" val="991416145"/>
  <p:tag name="ppt/slides/slide43.xml" val="2146011161"/>
  <p:tag name="ppt/slides/slide48.xml" val="2528267447"/>
  <p:tag name="ppt/slides/slide49.xml" val="1839263629"/>
  <p:tag name="ppt/slides/slide40.xml" val="3372435824"/>
  <p:tag name="ppt/slides/slide36.xml" val="701319170"/>
  <p:tag name="ppt/slides/slide37.xml" val="3480072825"/>
  <p:tag name="ppt/slides/slide38.xml" val="732312987"/>
  <p:tag name="ppt/slides/slide39.xml" val="1147860574"/>
  <p:tag name="ppt/slides/slide20.xml" val="3946039560"/>
  <p:tag name="ppt/slides/slide19.xml" val="2686619495"/>
  <p:tag name="ppt/slides/slide18.xml" val="2649386066"/>
  <p:tag name="ppt/slides/slide7.xml" val="3087888291"/>
  <p:tag name="ppt/slides/slide6.xml" val="1648190275"/>
  <p:tag name="ppt/slides/slide5.xml" val="2477808820"/>
  <p:tag name="ppt/slides/slide41.xml" val="2988269164"/>
  <p:tag name="ppt/slides/slide3.xml" val="3098784953"/>
  <p:tag name="ppt/slides/slide2.xml" val="3087170399"/>
  <p:tag name="ppt/slides/slide8.xml" val="242394475"/>
  <p:tag name="ppt/slides/slide4.xml" val="3000303567"/>
  <p:tag name="ppt/slides/slide10.xml" val="3542256504"/>
  <p:tag name="ppt/slides/slide17.xml" val="3409674947"/>
  <p:tag name="ppt/slides/slide16.xml" val="88458652"/>
  <p:tag name="ppt/slides/slide15.xml" val="1739915830"/>
  <p:tag name="ppt/slides/slide9.xml" val="3715438726"/>
  <p:tag name="ppt/slides/slide13.xml" val="884754488"/>
  <p:tag name="ppt/slides/slide11.xml" val="1460460037"/>
  <p:tag name="ppt/slides/slide14.xml" val="2253088294"/>
  <p:tag name="ppt/slides/slide12.xml" val="1743454211"/>
  <p:tag name="ppt/slideMasters/slideMaster1.xml" val="1355089715"/>
  <p:tag name="ppt/slideLayouts/slideLayout11.xml" val="1756792314"/>
  <p:tag name="ppt/slideLayouts/slideLayout7.xml" val="3003575394"/>
  <p:tag name="ppt/slideLayouts/slideLayout8.xml" val="208471546"/>
  <p:tag name="ppt/slideLayouts/slideLayout9.xml" val="3858497050"/>
  <p:tag name="ppt/slideLayouts/slideLayout6.xml" val="2794488334"/>
  <p:tag name="ppt/slideLayouts/slideLayout10.xml" val="2588270773"/>
  <p:tag name="ppt/slideLayouts/slideLayout4.xml" val="848513650"/>
  <p:tag name="ppt/slideLayouts/slideLayout1.xml" val="3546895190"/>
  <p:tag name="ppt/slideLayouts/slideLayout5.xml" val="353877108"/>
  <p:tag name="ppt/slideLayouts/slideLayout3.xml" val="3533722654"/>
  <p:tag name="ppt/slideLayouts/slideLayout2.xml" val="1970733487"/>
  <p:tag name="ppt/media/image5.jpeg" val="1514958034"/>
  <p:tag name="ppt/media/image6.tif" val="1725871824"/>
  <p:tag name="ppt/media/image8.jpeg" val="2435989838"/>
  <p:tag name="ppt/media/image9.png" val="396828803"/>
  <p:tag name="ppt/media/image7.jpeg" val="854087193"/>
  <p:tag name="ppt/media/image3.tif" val="3642278766"/>
  <p:tag name="ppt/media/image2.jpeg" val="285686560"/>
  <p:tag name="ppt/theme/theme1.xml" val="3772540025"/>
  <p:tag name="ppt/notesMasters/notesMaster1.xml" val="3467247863"/>
  <p:tag name="ppt/theme/theme2.xml" val="1347302349"/>
  <p:tag name="ppt/media/image1.png" val="913824726"/>
  <p:tag name="ppt/media/image4.jpeg" val="2148344218"/>
  <p:tag name="ppt/media/image10.png" val="3599055775"/>
  <p:tag name="ppt/media/image12.jpeg" val="262413377"/>
  <p:tag name="ppt/media/image11.png" val="1295611882"/>
  <p:tag name="ppt/media/image25.tif" val="1536940394"/>
  <p:tag name="ppt/media/image26.tif" val="2154777913"/>
  <p:tag name="ppt/media/image27.png" val="363570994"/>
  <p:tag name="ppt/media/image28.png" val="355239295"/>
  <p:tag name="ppt/media/image29.png" val="2533393209"/>
  <p:tag name="ppt/media/image30.png" val="4185161036"/>
  <p:tag name="ppt/media/image31.tif" val="3005610547"/>
  <p:tag name="ppt/media/image23.tif" val="4081335860"/>
  <p:tag name="ppt/media/image24.tif" val="3047458629"/>
  <p:tag name="ppt/media/image21.png" val="2433989806"/>
  <p:tag name="ppt/media/image13.tif" val="3372976180"/>
  <p:tag name="ppt/media/image22.png" val="2741236547"/>
  <p:tag name="ppt/media/image15.png" val="1602237661"/>
  <p:tag name="ppt/media/image16.tif" val="4263030748"/>
  <p:tag name="ppt/media/image14.png" val="254033215"/>
  <p:tag name="ppt/media/image18.jpeg" val="189029437"/>
  <p:tag name="ppt/media/image20.jpeg" val="3371760544"/>
  <p:tag name="ppt/media/image17.tif" val="3900731303"/>
  <p:tag name="ppt/media/image19.jpeg" val="1030521459"/>
</p:tagLst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3B3B3B"/>
      </a:lt1>
      <a:dk2>
        <a:srgbClr val="A7A7A7"/>
      </a:dk2>
      <a:lt2>
        <a:srgbClr val="535353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B3B3B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B3B3B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