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0" r:id="rId3"/>
  </p:sldMasterIdLst>
  <p:notesMasterIdLst>
    <p:notesMasterId r:id="rId65"/>
  </p:notesMasterIdLst>
  <p:handoutMasterIdLst>
    <p:handoutMasterId r:id="rId66"/>
  </p:handoutMasterIdLst>
  <p:sldIdLst>
    <p:sldId id="561" r:id="rId4"/>
    <p:sldId id="442" r:id="rId5"/>
    <p:sldId id="486" r:id="rId6"/>
    <p:sldId id="487" r:id="rId7"/>
    <p:sldId id="474" r:id="rId8"/>
    <p:sldId id="475" r:id="rId9"/>
    <p:sldId id="411" r:id="rId10"/>
    <p:sldId id="562" r:id="rId11"/>
    <p:sldId id="508" r:id="rId12"/>
    <p:sldId id="476" r:id="rId13"/>
    <p:sldId id="489" r:id="rId14"/>
    <p:sldId id="477" r:id="rId15"/>
    <p:sldId id="510" r:id="rId16"/>
    <p:sldId id="426" r:id="rId17"/>
    <p:sldId id="488" r:id="rId18"/>
    <p:sldId id="445" r:id="rId19"/>
    <p:sldId id="396" r:id="rId20"/>
    <p:sldId id="558" r:id="rId21"/>
    <p:sldId id="462" r:id="rId22"/>
    <p:sldId id="484" r:id="rId23"/>
    <p:sldId id="559" r:id="rId24"/>
    <p:sldId id="446" r:id="rId25"/>
    <p:sldId id="397" r:id="rId26"/>
    <p:sldId id="560" r:id="rId27"/>
    <p:sldId id="496" r:id="rId28"/>
    <p:sldId id="497" r:id="rId29"/>
    <p:sldId id="448" r:id="rId30"/>
    <p:sldId id="399" r:id="rId31"/>
    <p:sldId id="504" r:id="rId32"/>
    <p:sldId id="538" r:id="rId33"/>
    <p:sldId id="540" r:id="rId34"/>
    <p:sldId id="541" r:id="rId35"/>
    <p:sldId id="542" r:id="rId36"/>
    <p:sldId id="430" r:id="rId37"/>
    <p:sldId id="431" r:id="rId38"/>
    <p:sldId id="447" r:id="rId39"/>
    <p:sldId id="398" r:id="rId40"/>
    <p:sldId id="491" r:id="rId41"/>
    <p:sldId id="563" r:id="rId42"/>
    <p:sldId id="509" r:id="rId43"/>
    <p:sldId id="454" r:id="rId44"/>
    <p:sldId id="527" r:id="rId45"/>
    <p:sldId id="528" r:id="rId46"/>
    <p:sldId id="529" r:id="rId47"/>
    <p:sldId id="436" r:id="rId48"/>
    <p:sldId id="460" r:id="rId49"/>
    <p:sldId id="483" r:id="rId50"/>
    <p:sldId id="438" r:id="rId51"/>
    <p:sldId id="439" r:id="rId52"/>
    <p:sldId id="452" r:id="rId53"/>
    <p:sldId id="256" r:id="rId54"/>
    <p:sldId id="263" r:id="rId55"/>
    <p:sldId id="269" r:id="rId56"/>
    <p:sldId id="264" r:id="rId57"/>
    <p:sldId id="506" r:id="rId58"/>
    <p:sldId id="518" r:id="rId59"/>
    <p:sldId id="565" r:id="rId60"/>
    <p:sldId id="543" r:id="rId61"/>
    <p:sldId id="564" r:id="rId62"/>
    <p:sldId id="507" r:id="rId63"/>
    <p:sldId id="265" r:id="rId6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66FF"/>
    <a:srgbClr val="CC9900"/>
    <a:srgbClr val="ABDB77"/>
    <a:srgbClr val="CCB3FF"/>
    <a:srgbClr val="660066"/>
    <a:srgbClr val="A50021"/>
    <a:srgbClr val="006600"/>
    <a:srgbClr val="FFFF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6619" autoAdjust="0"/>
  </p:normalViewPr>
  <p:slideViewPr>
    <p:cSldViewPr>
      <p:cViewPr varScale="1">
        <p:scale>
          <a:sx n="108" d="100"/>
          <a:sy n="108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21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44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9F50-FC04-488C-8D15-511418355EE0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4033"/>
            <a:ext cx="5485158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E45D1-480B-4C72-9166-281334CD0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51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0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94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94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62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9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82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67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55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72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15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5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76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32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59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0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2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617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54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280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1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114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50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261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716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2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9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8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5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2FCB5-A281-4145-9438-DFBF9343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CD6C-BE73-4FA9-ABD5-BA44D757DE66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0290C-F79D-4E2E-A264-0BEFD7FE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B1CF8-5E30-4CF5-8953-5FA8CAC0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588DA-3AA9-4191-A9DD-DFE24C897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639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8C9F-1913-4523-A580-1D5B0188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709C-0F6C-4AE1-BC28-77C3CF1E2520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A43F0-3874-4F39-9417-79F17A77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C17EE-E8B8-407F-A998-77844A04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F7B5E-3126-472D-A0A7-8B8ECD65C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73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A1B75-C127-48A7-B5A4-72D15E8A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2234-934D-471D-990F-0BB9AD4C13B6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782C-F144-44A9-B30C-878C9A9C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1B6D-8B91-4326-8298-56C42555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FB31B-3B20-4173-BAF9-99096F59B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035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F7A91F-A8AA-4A61-A4AB-46B19C8D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B39C-5781-4114-840F-B1B8C4E146C7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B29BCD-6BDC-4244-936F-89F29CC0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433329-DE73-49B1-B6C7-40D282AC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6E7C8-287E-401F-856E-D4C9DA0F2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68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5D29DA-ACF0-492C-AD1C-1B98E092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E0FD-1C2E-4076-91AD-112E047A5DF7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E5092B-9D47-4E3A-8E07-BF88E1EA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2E58EE-E9D3-4FA4-BFB2-8B6DECC1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F4B99-7F6D-4579-AA9C-C40ED3963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485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65CA23-C0F7-40B6-8EE4-DA3FB22F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9672-2E1B-4FED-8FE4-88D8C699B41A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5E1759-895A-42D3-A891-8ED7229B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B59884-150D-4A02-A29E-A93E809E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AD133-2C9C-49A1-A31E-16D6DC0C1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04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A6E1B0-E83C-4DEB-978F-5B35070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A5DE-5777-4019-AD12-77B0EB69E2E3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8FD796E-886E-4810-BE60-450C803C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2D6BA3-271E-4007-86EC-4BFF8BD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5FD4-671F-4273-A17D-0777020A1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585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B60160-8EA5-4468-A1C5-200329B7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0B49-1EF8-4FDC-B172-6244F06612FA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D45B96-F589-47E5-9B0D-6C12F870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B7B64-CA64-42F3-B290-0A201F09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DCE16-2D1D-4540-BEFD-1823E6D23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4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63A9B1-AC79-4B8A-9D2B-75BD5B14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081E-A6B5-45F3-81A7-383E76DE0E14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FE08A-F7BA-4EDC-963D-FDBF4475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2D6F60-4974-4B2E-96DE-62FF0D28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38E3D-74AD-4E3E-A5DF-2BECD1576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40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0EB07-DA87-471E-ADB4-DCAA71B1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DAAF-775B-4B47-A243-217B20748DF1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73C0-DC72-4A81-AA92-9B80C9BA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1B621-F226-4ABA-A66B-A5C6845D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36B6B-528A-4BA8-A5CB-7CBF83973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3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8223F-D792-4790-B8A6-6F1A8B8C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23FF-F16B-4F51-9001-7F07434669A5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08041-E8EA-461C-953C-9BEF8A19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BE211-648F-4B60-9B52-B5D19C6F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CDD07-45FA-4FAC-A966-4CE31AA69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82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66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18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92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93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79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72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4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9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95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90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44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843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96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40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37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7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0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CC00BD3-9014-4498-A22A-0B8814C0D0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0BA10-8E01-4D53-BC52-9F235A6880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076F-6E65-4F7B-AEAB-D508E0752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6DACA7-F692-45F1-BEA7-3C43794D1B3F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AD08-6F69-431B-9414-B1D37FCF5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529D-DC2D-4B4F-A452-616C14F06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ADCBF8-772B-4025-8C0F-E4E74BF55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0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26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disaster@louisianakc.org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647700"/>
            <a:ext cx="7924800" cy="3733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ea typeface="+mj-ea"/>
                <a:cs typeface="Arial" pitchFamily="34" charset="0"/>
              </a:rPr>
              <a:t>Steve Hart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Programs</a:t>
            </a:r>
            <a:endParaRPr lang="en-US" sz="66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8E017-2DA2-49AC-80E5-C48B74F4C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52" y="2514600"/>
            <a:ext cx="3871296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9392" y="945932"/>
            <a:ext cx="8907524" cy="415946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2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tabLst>
                <a:tab pos="4122738" algn="l"/>
              </a:tabLst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Insurance</a:t>
            </a:r>
          </a:p>
          <a:p>
            <a:pPr>
              <a:tabLst>
                <a:tab pos="4122738" algn="l"/>
              </a:tabLst>
            </a:pP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Conduct two (2) Fraternal Benefits Nights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Conduct 3 promotion activities for each FBN.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Submit Form 11077 to your General Agent. 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Form 11077 will ask the council to identify which promotion activities were conducted by the council.</a:t>
            </a:r>
            <a:endParaRPr lang="en-US" sz="60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64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Georgia" pitchFamily="18" charset="0"/>
              </a:rPr>
              <a:t>Founder’s Award</a:t>
            </a:r>
          </a:p>
        </p:txBody>
      </p:sp>
    </p:spTree>
    <p:extLst>
      <p:ext uri="{BB962C8B-B14F-4D97-AF65-F5344CB8AC3E}">
        <p14:creationId xmlns:p14="http://schemas.microsoft.com/office/powerpoint/2010/main" val="237283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9392" y="945932"/>
            <a:ext cx="8907524" cy="5181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300" normalizeH="0" baseline="0" noProof="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2738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Must do 3 promotion 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2738" algn="l"/>
              </a:tabLst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Email blast to all council members (</a:t>
            </a:r>
            <a:r>
              <a:rPr kumimoji="0" lang="en-US" sz="220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mandatory requirement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122738" algn="l"/>
              </a:tabLst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any of the following two: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Social Media announcement on the council’s social media platform.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Church Bulletin announcement / Post event signs in Church.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Parish Email Blast / Parish Social Media announcement.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Parish Pulpit Announcement.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Send email to specific prospects and candidates.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Other method of promotion approved by the General Agent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6000" i="0" u="none" strike="noStrike" kern="1200" cap="none" spc="300" normalizeH="0" baseline="0" noProof="0" dirty="0">
              <a:ln w="19050">
                <a:solidFill>
                  <a:srgbClr val="00112F"/>
                </a:solidFill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64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Founder’s Award</a:t>
            </a:r>
          </a:p>
        </p:txBody>
      </p:sp>
    </p:spTree>
    <p:extLst>
      <p:ext uri="{BB962C8B-B14F-4D97-AF65-F5344CB8AC3E}">
        <p14:creationId xmlns:p14="http://schemas.microsoft.com/office/powerpoint/2010/main" val="315004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838200"/>
            <a:ext cx="9144000" cy="5181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2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tabLst>
                <a:tab pos="4122738" algn="l"/>
              </a:tabLst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Report 4 programs in each Faith in Action category.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Report 16 total programs.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Featured programs count as 2 programs.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Doing less than the minimum requirements of the Featured Program will count as 1 credit.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Councils can do their own unique programs. Councils do not have to do Supreme’s recommended programs.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Submit SP7 (Columbian Award Application) by June 30.</a:t>
            </a:r>
            <a:endParaRPr lang="en-US" sz="60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64"/>
            <a:ext cx="9144000" cy="830997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Georgia" pitchFamily="18" charset="0"/>
              </a:rPr>
              <a:t>Columbian Award</a:t>
            </a:r>
          </a:p>
        </p:txBody>
      </p:sp>
    </p:spTree>
    <p:extLst>
      <p:ext uri="{BB962C8B-B14F-4D97-AF65-F5344CB8AC3E}">
        <p14:creationId xmlns:p14="http://schemas.microsoft.com/office/powerpoint/2010/main" val="427410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3064"/>
            <a:ext cx="9144000" cy="830997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eorgia" pitchFamily="18" charset="0"/>
              </a:rPr>
              <a:t>STSP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DB19CD-953D-4BE7-B71A-8520FEAEAD84}"/>
              </a:ext>
            </a:extLst>
          </p:cNvPr>
          <p:cNvSpPr txBox="1">
            <a:spLocks/>
          </p:cNvSpPr>
          <p:nvPr/>
        </p:nvSpPr>
        <p:spPr>
          <a:xfrm>
            <a:off x="201386" y="1066800"/>
            <a:ext cx="8915400" cy="5181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endParaRPr lang="en-US" sz="60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7F363-49F1-4A21-AE8D-B1DCE5ACDD85}"/>
              </a:ext>
            </a:extLst>
          </p:cNvPr>
          <p:cNvSpPr txBox="1"/>
          <p:nvPr/>
        </p:nvSpPr>
        <p:spPr>
          <a:xfrm>
            <a:off x="201386" y="1066800"/>
            <a:ext cx="874122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Service Program Awards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the best Program?</a:t>
            </a:r>
          </a:p>
          <a:p>
            <a:endParaRPr 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Councils submit STSP entry forms describing their best Faith, Family, Life, and/or Community program.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Postal mail the entry form and supporting pictures and materials to Robert Boudreaux so that he receives it by April 5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State Deputy will pick the best program in each of the four categories of Faith, Family, Life, and Community.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winners will compete in the International competition.</a:t>
            </a:r>
          </a:p>
        </p:txBody>
      </p:sp>
    </p:spTree>
    <p:extLst>
      <p:ext uri="{BB962C8B-B14F-4D97-AF65-F5344CB8AC3E}">
        <p14:creationId xmlns:p14="http://schemas.microsoft.com/office/powerpoint/2010/main" val="73333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838200"/>
            <a:ext cx="8915400" cy="5410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defTabSz="800100">
              <a:defRPr/>
            </a:pPr>
            <a:endParaRPr lang="en-US" sz="4000" spc="300" dirty="0">
              <a:ln w="19050">
                <a:solidFill>
                  <a:srgbClr val="00112F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Georgia" pitchFamily="18" charset="0"/>
              </a:rPr>
              <a:t>Louisiana State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Georgia" pitchFamily="18" charset="0"/>
              </a:rPr>
              <a:t>Deputy’s Award</a:t>
            </a:r>
          </a:p>
        </p:txBody>
      </p:sp>
      <p:pic>
        <p:nvPicPr>
          <p:cNvPr id="3" name="Picture 2" descr="Image result for fleur de lis g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1"/>
            <a:ext cx="94421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leur de lis g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01"/>
            <a:ext cx="94421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1317" y="1803400"/>
            <a:ext cx="8077200" cy="4419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568325" indent="-568325">
              <a:buFontTx/>
              <a:buAutoNum type="arabicPeriod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Focuses on items to help councils achieve Star Council.</a:t>
            </a:r>
          </a:p>
          <a:p>
            <a:pPr marL="568325" indent="-568325">
              <a:buFontTx/>
              <a:buAutoNum type="arabicPeriod"/>
              <a:defRPr/>
            </a:pPr>
            <a:endParaRPr lang="en-US" sz="2400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568325" indent="-568325">
              <a:buFontTx/>
              <a:buAutoNum type="arabicPeriod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Focuses on programs that are important to the Louisiana State Council.</a:t>
            </a:r>
          </a:p>
          <a:p>
            <a:pPr marL="568325" indent="-568325">
              <a:buFontTx/>
              <a:buAutoNum type="arabicPeriod"/>
              <a:defRPr/>
            </a:pPr>
            <a:endParaRPr lang="en-US" sz="2400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568325" indent="-568325">
              <a:buFontTx/>
              <a:buAutoNum type="arabicPeriod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Every Louisiana council can earn the State Deputy’s Award </a:t>
            </a:r>
            <a:r>
              <a:rPr lang="en-US" sz="2400" i="1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(if it meets the minimum requirements set forth in the criteria).</a:t>
            </a: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838200"/>
            <a:ext cx="8915400" cy="5410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defTabSz="800100">
              <a:defRPr/>
            </a:pPr>
            <a:endParaRPr lang="en-US" sz="4000" spc="300" dirty="0">
              <a:ln w="19050">
                <a:solidFill>
                  <a:srgbClr val="00112F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FE3B08-F285-423B-AA31-51852E411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7690"/>
              </p:ext>
            </p:extLst>
          </p:nvPr>
        </p:nvGraphicFramePr>
        <p:xfrm>
          <a:off x="609600" y="194827"/>
          <a:ext cx="7924800" cy="6172206"/>
        </p:xfrm>
        <a:graphic>
          <a:graphicData uri="http://schemas.openxmlformats.org/drawingml/2006/table">
            <a:tbl>
              <a:tblPr firstRow="1" firstCol="1" bandRow="1"/>
              <a:tblGrid>
                <a:gridCol w="1575692">
                  <a:extLst>
                    <a:ext uri="{9D8B030D-6E8A-4147-A177-3AD203B41FA5}">
                      <a16:colId xmlns:a16="http://schemas.microsoft.com/office/drawing/2014/main" val="3727234777"/>
                    </a:ext>
                  </a:extLst>
                </a:gridCol>
                <a:gridCol w="5399059">
                  <a:extLst>
                    <a:ext uri="{9D8B030D-6E8A-4147-A177-3AD203B41FA5}">
                      <a16:colId xmlns:a16="http://schemas.microsoft.com/office/drawing/2014/main" val="1729207960"/>
                    </a:ext>
                  </a:extLst>
                </a:gridCol>
                <a:gridCol w="950049">
                  <a:extLst>
                    <a:ext uri="{9D8B030D-6E8A-4147-A177-3AD203B41FA5}">
                      <a16:colId xmlns:a16="http://schemas.microsoft.com/office/drawing/2014/main" val="3881677499"/>
                    </a:ext>
                  </a:extLst>
                </a:gridCol>
              </a:tblGrid>
              <a:tr h="307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en-US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935617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Must Recruit 1 New Member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90632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Membership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Quota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100+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84251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Fraternal Benefit Nights credit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98190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Submit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 185 (Officers)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99509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Submit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 365 (Directors)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12894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Submit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 1728 (Fraternal Survey)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26527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 Env.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compliant.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06382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 Olympics / Submit Report (Form 10784)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81639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 State Per Capita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061681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Youth Expansion Program (quota)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84183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Seminary Mission Fund  ($200)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40654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St. Mary’s Training School / Submit Report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39859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Participate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KCLS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98666"/>
                  </a:ext>
                </a:extLst>
              </a:tr>
              <a:tr h="321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Participate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sponsored meeting (state-diocesan meetings)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965084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Participate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 Off or Athletic Event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27984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Participate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CYLA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24983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Confirm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GK and FS confirms receipt of State’s emails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051941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 Knight Training Test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04297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1,600 points needed to earn the Award.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5" marR="50355" marT="7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8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52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98004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Don Ducote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Faith Director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Faith in Action Programs</a:t>
            </a:r>
          </a:p>
        </p:txBody>
      </p:sp>
    </p:spTree>
    <p:extLst>
      <p:ext uri="{BB962C8B-B14F-4D97-AF65-F5344CB8AC3E}">
        <p14:creationId xmlns:p14="http://schemas.microsoft.com/office/powerpoint/2010/main" val="1086021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7700" y="762000"/>
            <a:ext cx="7848600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spc="300" dirty="0">
                <a:ln w="952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Faith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200" spc="300" dirty="0">
              <a:ln w="9525">
                <a:solidFill>
                  <a:schemeClr val="tx2"/>
                </a:solidFill>
              </a:ln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</a:pPr>
            <a:r>
              <a:rPr lang="en-US" sz="2400" u="sng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Featured Programs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RSVP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Holy Hour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Spiritual Reflection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Into the Breach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</a:pPr>
            <a:endParaRPr lang="en-US" sz="2400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latin typeface="Arial" pitchFamily="34" charset="0"/>
                <a:ea typeface="Calibri"/>
                <a:cs typeface="Arial" pitchFamily="34" charset="0"/>
              </a:rPr>
              <a:t>Building the Domestic Church Kiosk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latin typeface="Arial" pitchFamily="34" charset="0"/>
                <a:ea typeface="Calibri"/>
                <a:cs typeface="Arial" pitchFamily="34" charset="0"/>
              </a:rPr>
              <a:t>Rosary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latin typeface="Arial" pitchFamily="34" charset="0"/>
                <a:ea typeface="Calibri"/>
                <a:cs typeface="Arial" pitchFamily="34" charset="0"/>
              </a:rPr>
              <a:t>Sacramental Gifts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latin typeface="Arial" pitchFamily="34" charset="0"/>
                <a:ea typeface="Calibri"/>
                <a:cs typeface="Arial" pitchFamily="34" charset="0"/>
              </a:rPr>
              <a:t>Pilgrim Icon Program </a:t>
            </a:r>
            <a:r>
              <a:rPr lang="en-US" sz="2400" i="1" dirty="0">
                <a:latin typeface="Arial" pitchFamily="34" charset="0"/>
                <a:ea typeface="Calibri"/>
                <a:cs typeface="Arial" pitchFamily="34" charset="0"/>
              </a:rPr>
              <a:t>(Mike Rose, Chairman)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5029200" algn="l"/>
              </a:tabLst>
            </a:pPr>
            <a:endParaRPr lang="en-US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		</a:t>
            </a:r>
            <a:endParaRPr lang="en-US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Faith in Action Programs</a:t>
            </a:r>
          </a:p>
        </p:txBody>
      </p:sp>
    </p:spTree>
    <p:extLst>
      <p:ext uri="{BB962C8B-B14F-4D97-AF65-F5344CB8AC3E}">
        <p14:creationId xmlns:p14="http://schemas.microsoft.com/office/powerpoint/2010/main" val="107718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762000"/>
            <a:ext cx="8382000" cy="58674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 Support Vocations Program (RSVP)</a:t>
            </a:r>
            <a:r>
              <a:rPr lang="en-US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Donate at least $500 to a single seminarian. (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#2863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Hour:</a:t>
            </a:r>
            <a:r>
              <a:rPr lang="en-US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at least one Eucharistic Adoration every quarter.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 Reflection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least 10 men or 10% of your council, whichever is fewer, must participate in a day long reflection or retreat.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Breach:</a:t>
            </a:r>
            <a:r>
              <a:rPr lang="en-US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8 (1 hour) small group sessions to discuss the videos.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Building the Domestic Church Kiosk: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Buy the display and the Catholic Information Services books ($150).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Rosary Program: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Promote devotion to the rosary in your families and parishes by scheduling regular rosary prayer services.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(#SR-KIT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Sacramental Gifts: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Recognize parishioners and individuals who receive a Holy Sacrament with a gift.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Pilgrim Icon Program: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Host and conduct prayers and devotion using the travelling icon as the centerpiece.</a:t>
            </a:r>
            <a:endParaRPr lang="en-US" spc="300" dirty="0">
              <a:ln w="19050">
                <a:solidFill>
                  <a:srgbClr val="00112F"/>
                </a:solidFill>
              </a:ln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F0D30-D627-4734-BBAF-4BCE5A40C7A9}"/>
              </a:ext>
            </a:extLst>
          </p:cNvPr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97117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077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5138738" algn="l"/>
              </a:tabLst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 Retreat</a:t>
            </a:r>
          </a:p>
          <a:p>
            <a:pPr algn="ctr">
              <a:tabLst>
                <a:tab pos="5138738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5138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Schriever, LA.</a:t>
            </a:r>
          </a:p>
          <a:p>
            <a:pPr algn="ctr">
              <a:tabLst>
                <a:tab pos="5138738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5138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January 14, 15, and 16, 2022</a:t>
            </a:r>
          </a:p>
          <a:p>
            <a:pPr algn="ctr">
              <a:tabLst>
                <a:tab pos="5138738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5138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It is NOT a silent retreat.</a:t>
            </a:r>
          </a:p>
          <a:p>
            <a:pPr algn="ctr">
              <a:tabLst>
                <a:tab pos="5138738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5138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Atmosphere is relaxed, casual and prayerful.</a:t>
            </a:r>
          </a:p>
          <a:p>
            <a:pPr algn="ctr">
              <a:tabLst>
                <a:tab pos="5138738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5138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$200 per person (includes room and meals)</a:t>
            </a:r>
          </a:p>
          <a:p>
            <a:pPr algn="ctr">
              <a:tabLst>
                <a:tab pos="5138738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5138738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State Program</a:t>
            </a:r>
          </a:p>
        </p:txBody>
      </p:sp>
    </p:spTree>
    <p:extLst>
      <p:ext uri="{BB962C8B-B14F-4D97-AF65-F5344CB8AC3E}">
        <p14:creationId xmlns:p14="http://schemas.microsoft.com/office/powerpoint/2010/main" val="49966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914400"/>
            <a:ext cx="8153400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pc="300" dirty="0">
                <a:ln w="19050">
                  <a:noFill/>
                </a:ln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Programs Team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Names and Responsibilities</a:t>
            </a:r>
            <a:endParaRPr lang="en-US" spc="300" dirty="0">
              <a:ln w="19050">
                <a:noFill/>
              </a:ln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endParaRPr lang="en-US" spc="300" dirty="0">
              <a:ln w="19050">
                <a:noFill/>
              </a:ln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pc="300" dirty="0">
                <a:ln w="19050">
                  <a:noFill/>
                </a:ln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Awards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Star Council</a:t>
            </a:r>
            <a:endParaRPr lang="en-US" spc="300" dirty="0">
              <a:ln w="19050">
                <a:noFill/>
              </a:ln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800100" lvl="2" indent="-342900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Service Program Awards (STSP forms)</a:t>
            </a:r>
          </a:p>
          <a:p>
            <a:pPr marL="800100" lvl="2" indent="-342900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State Deputy’s Award</a:t>
            </a:r>
          </a:p>
          <a:p>
            <a:pPr marL="457200" lvl="2">
              <a:defRPr/>
            </a:pPr>
            <a:endParaRPr lang="en-US" spc="300" dirty="0">
              <a:ln w="1905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marL="6350" lvl="2">
              <a:defRPr/>
            </a:pPr>
            <a:r>
              <a:rPr lang="en-US" spc="300" dirty="0">
                <a:ln w="19050">
                  <a:noFill/>
                </a:ln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3. Programs</a:t>
            </a:r>
          </a:p>
          <a:p>
            <a:pPr marL="457200" lvl="2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US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Supreme programs</a:t>
            </a:r>
          </a:p>
          <a:p>
            <a:pPr marL="457200" lvl="2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 	State programs</a:t>
            </a:r>
            <a:endParaRPr lang="en-US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6350" lvl="2">
              <a:defRPr/>
            </a:pPr>
            <a:endParaRPr lang="en-US" spc="300" dirty="0">
              <a:ln w="19050">
                <a:noFill/>
              </a:ln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6350" lvl="2">
              <a:defRPr/>
            </a:pPr>
            <a:r>
              <a:rPr lang="en-US" spc="300" dirty="0">
                <a:ln w="19050">
                  <a:noFill/>
                </a:ln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4. Resources</a:t>
            </a:r>
          </a:p>
          <a:p>
            <a:pPr marL="457200" lvl="2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	Star Council Tracker Report</a:t>
            </a:r>
          </a:p>
          <a:p>
            <a:pPr lvl="2" indent="-457200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Monthly Checklist </a:t>
            </a:r>
          </a:p>
          <a:p>
            <a:pPr lvl="2" indent="-457200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Status Reports</a:t>
            </a:r>
          </a:p>
          <a:p>
            <a:pPr lvl="2" indent="-457200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Fraternal Leader Advisory</a:t>
            </a:r>
          </a:p>
          <a:p>
            <a:pPr lvl="2" indent="-457200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KofC.org</a:t>
            </a:r>
          </a:p>
          <a:p>
            <a:pPr lvl="2" indent="-457200">
              <a:buFont typeface="Arial" pitchFamily="34" charset="0"/>
              <a:buChar char="•"/>
              <a:defRPr/>
            </a:pPr>
            <a:r>
              <a:rPr lang="en-US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LouisianaKC.org</a:t>
            </a:r>
          </a:p>
          <a:p>
            <a:pPr marL="457200" lvl="2">
              <a:buFont typeface="Arial" pitchFamily="34" charset="0"/>
              <a:buChar char="•"/>
              <a:defRPr/>
            </a:pPr>
            <a:endParaRPr lang="en-US" spc="300" dirty="0">
              <a:ln w="1905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marL="457200" lvl="2">
              <a:buFont typeface="Arial" pitchFamily="34" charset="0"/>
              <a:buChar char="•"/>
              <a:defRPr/>
            </a:pPr>
            <a:endParaRPr lang="en-US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1532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9205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98004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Mike Rose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Pilgrim Icon Chairman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Supreme Program</a:t>
            </a:r>
          </a:p>
        </p:txBody>
      </p:sp>
    </p:spTree>
    <p:extLst>
      <p:ext uri="{BB962C8B-B14F-4D97-AF65-F5344CB8AC3E}">
        <p14:creationId xmlns:p14="http://schemas.microsoft.com/office/powerpoint/2010/main" val="393522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Pilgrim Icon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17E4F-FB73-4941-BBA5-ECDB2EBF3530}"/>
              </a:ext>
            </a:extLst>
          </p:cNvPr>
          <p:cNvSpPr txBox="1"/>
          <p:nvPr/>
        </p:nvSpPr>
        <p:spPr>
          <a:xfrm>
            <a:off x="1676400" y="5506101"/>
            <a:ext cx="543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B7163-5415-44FF-9300-A92BA86B46E8}"/>
              </a:ext>
            </a:extLst>
          </p:cNvPr>
          <p:cNvSpPr txBox="1"/>
          <p:nvPr/>
        </p:nvSpPr>
        <p:spPr>
          <a:xfrm>
            <a:off x="3963323" y="5574276"/>
            <a:ext cx="496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Icon by the hand of Elizabeth Bergeron. </a:t>
            </a:r>
          </a:p>
          <a:p>
            <a:pPr algn="ctr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a drawing by Alexandre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Sobolev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Photograph by </a:t>
            </a:r>
            <a:r>
              <a:rPr lang="en-US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GrapheStudio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Icon by the hand of Elizabeth Bergeron. Based on a drawing by Alexandre Sobolev. Photograph by GrapheStudio">
            <a:extLst>
              <a:ext uri="{FF2B5EF4-FFF2-40B4-BE49-F238E27FC236}">
                <a16:creationId xmlns:a16="http://schemas.microsoft.com/office/drawing/2014/main" id="{0B34DD71-6085-4940-8033-2B46F9B6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542" y="779824"/>
            <a:ext cx="5395458" cy="464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6D51D442-15E1-4768-8C0A-ABF125BC7BF6}"/>
              </a:ext>
            </a:extLst>
          </p:cNvPr>
          <p:cNvSpPr txBox="1">
            <a:spLocks/>
          </p:cNvSpPr>
          <p:nvPr/>
        </p:nvSpPr>
        <p:spPr>
          <a:xfrm>
            <a:off x="298460" y="767124"/>
            <a:ext cx="3424682" cy="4435475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22440-0561-4434-A9AF-07C8D24974E7}"/>
              </a:ext>
            </a:extLst>
          </p:cNvPr>
          <p:cNvSpPr txBox="1"/>
          <p:nvPr/>
        </p:nvSpPr>
        <p:spPr>
          <a:xfrm>
            <a:off x="152400" y="922875"/>
            <a:ext cx="34246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hour prayer service honoring St. Joseph which includes: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Hymns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Scripture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Papal Reflections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Litany to St. Joseph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Icons travel from council to council for these prayer services.</a:t>
            </a:r>
          </a:p>
        </p:txBody>
      </p:sp>
    </p:spTree>
    <p:extLst>
      <p:ext uri="{BB962C8B-B14F-4D97-AF65-F5344CB8AC3E}">
        <p14:creationId xmlns:p14="http://schemas.microsoft.com/office/powerpoint/2010/main" val="68037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8004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Steve Hart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Family Director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Faith in Action Programs</a:t>
            </a:r>
          </a:p>
        </p:txBody>
      </p:sp>
    </p:spTree>
    <p:extLst>
      <p:ext uri="{BB962C8B-B14F-4D97-AF65-F5344CB8AC3E}">
        <p14:creationId xmlns:p14="http://schemas.microsoft.com/office/powerpoint/2010/main" val="37400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838200"/>
            <a:ext cx="70104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sz="3600" spc="300" dirty="0">
                <a:ln w="9525"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Family</a:t>
            </a:r>
          </a:p>
          <a:p>
            <a:pPr lvl="0" algn="ctr">
              <a:defRPr/>
            </a:pPr>
            <a:endParaRPr lang="en-US" sz="1200" spc="300" dirty="0">
              <a:ln w="9525">
                <a:solidFill>
                  <a:srgbClr val="000000"/>
                </a:solidFill>
              </a:ln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5000"/>
              </a:lnSpc>
              <a:tabLst>
                <a:tab pos="5029200" algn="l"/>
              </a:tabLst>
            </a:pPr>
            <a:r>
              <a:rPr lang="en-US" sz="2400" u="sng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Featured Programs</a:t>
            </a:r>
            <a:endParaRPr lang="en-US" sz="2400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Food for Families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Family of the Month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Family Prayer Night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Family Fully Alive</a:t>
            </a:r>
          </a:p>
          <a:p>
            <a:pPr lvl="0">
              <a:lnSpc>
                <a:spcPct val="115000"/>
              </a:lnSpc>
              <a:tabLst>
                <a:tab pos="5029200" algn="l"/>
              </a:tabLst>
            </a:pPr>
            <a:endParaRPr lang="en-US" sz="2400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Consecration to the Holy Family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Family Week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Good Friday Family Promotion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5029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Keep Christ in Christmas </a:t>
            </a: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Faith in Action Programs</a:t>
            </a:r>
          </a:p>
        </p:txBody>
      </p:sp>
    </p:spTree>
    <p:extLst>
      <p:ext uri="{BB962C8B-B14F-4D97-AF65-F5344CB8AC3E}">
        <p14:creationId xmlns:p14="http://schemas.microsoft.com/office/powerpoint/2010/main" val="2614778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762000"/>
            <a:ext cx="8382000" cy="58674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pc="300" dirty="0">
              <a:ln w="19050">
                <a:solidFill>
                  <a:srgbClr val="00112F"/>
                </a:solidFill>
              </a:ln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EF7A4-8E8B-4926-A801-18FCA27D857F}"/>
              </a:ext>
            </a:extLst>
          </p:cNvPr>
          <p:cNvSpPr txBox="1"/>
          <p:nvPr/>
        </p:nvSpPr>
        <p:spPr>
          <a:xfrm>
            <a:off x="190500" y="762000"/>
            <a:ext cx="87630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for Families: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Collect at  least $500 or 1,000 pounds of food for a food pantry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perform at lease 100 total man-hours for the preparation / distribution of meals. (Earn up to $500 in refunds from Supreme.) (</a:t>
            </a:r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#10057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the Month and Year: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Recognize twelve families throughout the fraternal year and submit a Family of the Year nomination to the State Family Director. (</a:t>
            </a:r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#10784/10680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Prayer Night: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Organize an evening of prayer, dinner, and fellowship (at least once each quarter).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Fully Alive: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 and promote the use of the Family Fully Alive Booklet.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Consecration to the Holy Family: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Pray and promote the prayer. </a:t>
            </a:r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(#10371 Prayer Card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Family Week: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Dedicate a special week with programs to recognize the importance of families.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Good Friday Family Promotion: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Promote Good Friday services.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 Christ in Christmas: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Promote the spirit of Christmas; do the poster contest. (</a:t>
            </a:r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CPC-KIT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B59A4-177B-4C4F-BEED-C59CE385C1D1}"/>
              </a:ext>
            </a:extLst>
          </p:cNvPr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172296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19200"/>
            <a:ext cx="8686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Steve Hart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Family Director</a:t>
            </a:r>
          </a:p>
          <a:p>
            <a:pPr algn="ctr">
              <a:defRPr/>
            </a:pPr>
            <a:endParaRPr lang="en-US" sz="3600" b="1" cap="small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800" b="1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Keep Christ in Christmas Poster Contest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State Program</a:t>
            </a:r>
          </a:p>
        </p:txBody>
      </p:sp>
    </p:spTree>
    <p:extLst>
      <p:ext uri="{BB962C8B-B14F-4D97-AF65-F5344CB8AC3E}">
        <p14:creationId xmlns:p14="http://schemas.microsoft.com/office/powerpoint/2010/main" val="224451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129" y="1157173"/>
            <a:ext cx="8801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22860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Open to any child ages 5 to 13. </a:t>
            </a:r>
          </a:p>
          <a:p>
            <a:pPr algn="ctr">
              <a:tabLst>
                <a:tab pos="22860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(Children compete in 3 age groups).</a:t>
            </a:r>
          </a:p>
          <a:p>
            <a:pPr>
              <a:tabLst>
                <a:tab pos="228600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December 10:	Deadline for students to complete the 		contest. </a:t>
            </a:r>
          </a:p>
          <a:p>
            <a:pPr>
              <a:tabLst>
                <a:tab pos="228600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December 31:	Deadline for councils to submit winning 		posters to the Diocesan Administrator.</a:t>
            </a:r>
          </a:p>
          <a:p>
            <a:pPr>
              <a:tabLst>
                <a:tab pos="228600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January 18:	Deadline for Diocesan Administrators to 		submit winning posters to Steve Hart.</a:t>
            </a:r>
          </a:p>
          <a:p>
            <a:pPr>
              <a:tabLst>
                <a:tab pos="228600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98"/>
            <a:ext cx="91440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ln w="1905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Keep Christ in Christmas</a:t>
            </a:r>
          </a:p>
          <a:p>
            <a:pPr algn="ctr"/>
            <a:r>
              <a:rPr lang="en-US" sz="3200" b="1" spc="300" dirty="0">
                <a:ln w="1905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Poster Contest </a:t>
            </a:r>
            <a:endParaRPr lang="en-US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94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8004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Delmas Forbes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Community Director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Faith in Action Programs</a:t>
            </a:r>
          </a:p>
        </p:txBody>
      </p:sp>
    </p:spTree>
    <p:extLst>
      <p:ext uri="{BB962C8B-B14F-4D97-AF65-F5344CB8AC3E}">
        <p14:creationId xmlns:p14="http://schemas.microsoft.com/office/powerpoint/2010/main" val="2482270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762000"/>
            <a:ext cx="79248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spc="300" dirty="0">
                <a:ln w="952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Featured Programs</a:t>
            </a:r>
            <a:endParaRPr lang="en-US" sz="2400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Global Wheelchair Mission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Habitat for Humanity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Coats for Kids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Leave No Neighbor Behind (LNNB)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Helping Hands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Catholic Citizen Essay Contest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Free Throw Championship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Soccer Challenge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Disaster Preparedness </a:t>
            </a:r>
            <a:r>
              <a:rPr lang="en-US" sz="2400" i="1" dirty="0">
                <a:latin typeface="Arial" pitchFamily="34" charset="0"/>
                <a:ea typeface="Calibri"/>
                <a:cs typeface="Arial" pitchFamily="34" charset="0"/>
              </a:rPr>
              <a:t>(Bill McCrossen, Chairman)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endParaRPr lang="en-US" sz="24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Faith in Action Programs</a:t>
            </a:r>
          </a:p>
        </p:txBody>
      </p:sp>
    </p:spTree>
    <p:extLst>
      <p:ext uri="{BB962C8B-B14F-4D97-AF65-F5344CB8AC3E}">
        <p14:creationId xmlns:p14="http://schemas.microsoft.com/office/powerpoint/2010/main" val="2197730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762000"/>
            <a:ext cx="8382000" cy="57150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pc="300" dirty="0">
              <a:ln w="19050">
                <a:solidFill>
                  <a:srgbClr val="00112F"/>
                </a:solidFill>
              </a:ln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EF7A4-8E8B-4926-A801-18FCA27D857F}"/>
              </a:ext>
            </a:extLst>
          </p:cNvPr>
          <p:cNvSpPr txBox="1"/>
          <p:nvPr/>
        </p:nvSpPr>
        <p:spPr>
          <a:xfrm>
            <a:off x="190500" y="762000"/>
            <a:ext cx="8763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Wheelchair Mission:</a:t>
            </a:r>
            <a:r>
              <a:rPr 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Donate 10 wheelchairs ($150 per chair).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for Humanity: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Donate at least $1,000 or 200 service hours to Hab. for Hum.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Coats for Kids: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Purchase and distribute 6 cases of coats (approx. cost $1,400).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No Neighbor Behind (LNNB):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an activity in all five categories. 1. Support your brother knights, 2. Support your parish, 3. Support your community, 4. Feed the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hungry, and 5. Participate in blood drives.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Helping Hands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Help a group of disadvantaged persons (homeless, elderly, etc.)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Catholic Citizen Essay Contest: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Catholics children in grades 8 to 12.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Free Throw Championship: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Boys and girls ages 9 to 14.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Soccer Challenge: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Boys and girls ages 9 to 14.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Disaster Preparedness: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Engage the community in disaster “preparedness” by organizing training, fundraisers, and various awareness activities.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C907A-D41B-49E1-998D-9C3E0010D83D}"/>
              </a:ext>
            </a:extLst>
          </p:cNvPr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8774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914400"/>
            <a:ext cx="8153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1532"/>
            <a:ext cx="9144000" cy="584775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Programs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BB6D-4BF5-41D1-AC59-3BCCEB91B539}"/>
              </a:ext>
            </a:extLst>
          </p:cNvPr>
          <p:cNvSpPr txBox="1"/>
          <p:nvPr/>
        </p:nvSpPr>
        <p:spPr>
          <a:xfrm>
            <a:off x="355600" y="12954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04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 Carver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State Program Director</a:t>
            </a:r>
          </a:p>
          <a:p>
            <a:pPr defTabSz="106045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Steve Hart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State Family Director</a:t>
            </a:r>
          </a:p>
          <a:p>
            <a:pPr marL="2628900" lvl="5" indent="-342900" defTabSz="1060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Christ in Christmas Poster Contest Chairman</a:t>
            </a:r>
          </a:p>
          <a:p>
            <a:pPr defTabSz="106045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Delmas Forbes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State Community Director</a:t>
            </a:r>
          </a:p>
          <a:p>
            <a:pPr marL="2628900" lvl="5" indent="-342900" defTabSz="1060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Youth Director (Soccer, Free Throw, Essay)</a:t>
            </a:r>
          </a:p>
          <a:p>
            <a:pPr marL="2628900" lvl="5" indent="-342900" defTabSz="1060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C.Y.L.A. Chairman			</a:t>
            </a:r>
          </a:p>
          <a:p>
            <a:pPr defTabSz="106045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 Ducote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State Faith Director</a:t>
            </a:r>
          </a:p>
          <a:p>
            <a:pPr marL="2628900" lvl="5" indent="-342900" defTabSz="1060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Retreat Chairman</a:t>
            </a:r>
          </a:p>
          <a:p>
            <a:pPr marL="2628900" lvl="5" indent="-342900" defTabSz="10604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Ronald Dupuis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State Life Director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 Olympics Chairman	</a:t>
            </a:r>
          </a:p>
        </p:txBody>
      </p:sp>
    </p:spTree>
    <p:extLst>
      <p:ext uri="{BB962C8B-B14F-4D97-AF65-F5344CB8AC3E}">
        <p14:creationId xmlns:p14="http://schemas.microsoft.com/office/powerpoint/2010/main" val="391462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D3D88-F1FA-4A86-B69C-394DA7C3F26E}"/>
              </a:ext>
            </a:extLst>
          </p:cNvPr>
          <p:cNvSpPr txBox="1"/>
          <p:nvPr/>
        </p:nvSpPr>
        <p:spPr>
          <a:xfrm>
            <a:off x="9625" y="78968"/>
            <a:ext cx="9144000" cy="769441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Georgia" pitchFamily="18" charset="0"/>
              </a:rPr>
              <a:t>Free Throw Contest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6240E-39CC-4740-8680-2E06F76C2CD7}"/>
              </a:ext>
            </a:extLst>
          </p:cNvPr>
          <p:cNvSpPr txBox="1"/>
          <p:nvPr/>
        </p:nvSpPr>
        <p:spPr>
          <a:xfrm>
            <a:off x="152400" y="990600"/>
            <a:ext cx="8839200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to Boys &amp; Girls 9 to14 years old.</a:t>
            </a:r>
          </a:p>
          <a:p>
            <a:endParaRPr lang="en-US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Age is Determined by Jan 1</a:t>
            </a:r>
            <a:r>
              <a:rPr lang="en-US" sz="28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st</a:t>
            </a:r>
          </a:p>
          <a:p>
            <a:endParaRPr lang="en-US" sz="2800" baseline="30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Council Deadline: Jan 31,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cap="small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Basketballs ready for a KofC free-throw event">
            <a:extLst>
              <a:ext uri="{FF2B5EF4-FFF2-40B4-BE49-F238E27FC236}">
                <a16:creationId xmlns:a16="http://schemas.microsoft.com/office/drawing/2014/main" id="{B0937A16-E8C0-4F66-8558-3C335D64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56747"/>
            <a:ext cx="3578366" cy="30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798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56357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CYLA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Cash scholarships offered to Catholic 12th graders in public, parochial, or private school.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Each council can select 1 Boy and 1 Girl winner.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Send your winning application to your Diocesan Administrator.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1600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Place:	$4,000</a:t>
            </a:r>
          </a:p>
          <a:p>
            <a:pPr>
              <a:tabLst>
                <a:tab pos="1600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Place:	$2,000</a:t>
            </a:r>
          </a:p>
          <a:p>
            <a:pPr>
              <a:tabLst>
                <a:tab pos="1600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Place:	$1,000</a:t>
            </a:r>
          </a:p>
          <a:p>
            <a:pPr>
              <a:tabLst>
                <a:tab pos="1600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Diocesan:	$1,000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37DFA-422B-467F-AA5F-72765591BCF3}"/>
              </a:ext>
            </a:extLst>
          </p:cNvPr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Catholic Youth Leadership Award (CYLA)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38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C007F2-8B90-4152-B5BC-693E1EC3F760}"/>
              </a:ext>
            </a:extLst>
          </p:cNvPr>
          <p:cNvSpPr txBox="1"/>
          <p:nvPr/>
        </p:nvSpPr>
        <p:spPr>
          <a:xfrm>
            <a:off x="533400" y="856357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Use the Grading Guide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Councils chairmen and Diocesan Administrators must use the Grading Guide.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guide provides a uniform scoring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Do not assume the student with the highest Grade Point Average is the winner.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This is a leadership award.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FFBAE-015B-40A2-9613-C8D13FB054C5}"/>
              </a:ext>
            </a:extLst>
          </p:cNvPr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Catholic Youth Leadership Award (CYLA)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593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56357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January 25:	Deadline for students to submit 		winning boy and girl applications 		to the council.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February 7:	Councils must submit winning 	entries 	to their Diocesan Administrator.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March 1:	Diocesan Administrator must submit its 		winning entries to Delmas Forbes.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April 2:	State Finals in Plaquemine.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Confidential Grading Guide:  Contact Delmas Forbes.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42EFD-AA29-418A-A8DC-6292100FB27D}"/>
              </a:ext>
            </a:extLst>
          </p:cNvPr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Catholic Youth Leadership Award (CYLA)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255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State/Supreme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09800"/>
            <a:ext cx="8763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Tommy Ruemker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Campaign for People with Intellectual Disabilities Chairman</a:t>
            </a:r>
          </a:p>
        </p:txBody>
      </p:sp>
    </p:spTree>
    <p:extLst>
      <p:ext uri="{BB962C8B-B14F-4D97-AF65-F5344CB8AC3E}">
        <p14:creationId xmlns:p14="http://schemas.microsoft.com/office/powerpoint/2010/main" val="3542843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14400"/>
            <a:ext cx="8458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Campaign for People with Intellectual Disabilities</a:t>
            </a:r>
          </a:p>
          <a:p>
            <a:pPr algn="ctr"/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https://www.louisianakc.org/programs/cpid/ 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Do not send your checks to the State Office.  Send your donations directly to your beneficiary.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Please designate St. Mary’s Residential Training School as a beneficiary.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the Financial Statement Report Form on the website.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State/ Supreme Program</a:t>
            </a:r>
          </a:p>
        </p:txBody>
      </p:sp>
    </p:spTree>
    <p:extLst>
      <p:ext uri="{BB962C8B-B14F-4D97-AF65-F5344CB8AC3E}">
        <p14:creationId xmlns:p14="http://schemas.microsoft.com/office/powerpoint/2010/main" val="402820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8004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Ronald Dupuis, Sr.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Life Director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Faith in Action Programs</a:t>
            </a:r>
          </a:p>
        </p:txBody>
      </p:sp>
    </p:spTree>
    <p:extLst>
      <p:ext uri="{BB962C8B-B14F-4D97-AF65-F5344CB8AC3E}">
        <p14:creationId xmlns:p14="http://schemas.microsoft.com/office/powerpoint/2010/main" val="374008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62000"/>
            <a:ext cx="83820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sz="3600" spc="300" dirty="0">
                <a:ln w="9525">
                  <a:solidFill>
                    <a:srgbClr val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</a:t>
            </a:r>
          </a:p>
          <a:p>
            <a:pPr lvl="0" algn="ctr">
              <a:defRPr/>
            </a:pPr>
            <a:endParaRPr lang="en-US" sz="16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Featured Programs</a:t>
            </a:r>
            <a:endParaRPr lang="en-US" sz="2400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March for Life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Special Olympics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Ultrasound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Pregnancy Center Support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Novena for Life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Christian Refugee Relief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Mass for People with Special Needs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Silver Rose </a:t>
            </a:r>
            <a:r>
              <a:rPr lang="en-US" sz="2400" i="1" dirty="0">
                <a:latin typeface="Arial" pitchFamily="34" charset="0"/>
                <a:ea typeface="Calibri"/>
                <a:cs typeface="Arial" pitchFamily="34" charset="0"/>
              </a:rPr>
              <a:t>(Vicen Alvarez, Chairman</a:t>
            </a:r>
            <a:r>
              <a:rPr lang="en-US" sz="2000" i="1" dirty="0">
                <a:latin typeface="Arial" pitchFamily="34" charset="0"/>
                <a:ea typeface="Calibri"/>
                <a:cs typeface="Arial" pitchFamily="34" charset="0"/>
              </a:rPr>
              <a:t>)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i="1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State Program: Angel Wings Award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	</a:t>
            </a:r>
            <a:endParaRPr lang="en-US" sz="16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Faith in Action Programs</a:t>
            </a:r>
          </a:p>
        </p:txBody>
      </p:sp>
    </p:spTree>
    <p:extLst>
      <p:ext uri="{BB962C8B-B14F-4D97-AF65-F5344CB8AC3E}">
        <p14:creationId xmlns:p14="http://schemas.microsoft.com/office/powerpoint/2010/main" val="2070415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762000"/>
            <a:ext cx="8382000" cy="57150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pc="300" dirty="0">
              <a:ln w="19050">
                <a:solidFill>
                  <a:srgbClr val="00112F"/>
                </a:solidFill>
              </a:ln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EF7A4-8E8B-4926-A801-18FCA27D857F}"/>
              </a:ext>
            </a:extLst>
          </p:cNvPr>
          <p:cNvSpPr txBox="1"/>
          <p:nvPr/>
        </p:nvSpPr>
        <p:spPr>
          <a:xfrm>
            <a:off x="190500" y="762000"/>
            <a:ext cx="89535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for Life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Get at least 25 marchers to participate in a march, or a council can organize its own march.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Olympics: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Donate at least $2,000 or volunteer 200 man-hours in support of Special Olympic activities.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Ultrasound: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Raise 50% of the cost of the ultrasound machine.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 Center Support: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Support a pregnancy center through fundraising, volunteering, or prayer.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Novena for Life: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Promote and participate in a 9 day prayer for life.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Christian Refugee Relief: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Spread awareness and raise funds for Christian refugees.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Mass for People with Special Needs: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Sponsor a distinct Mass for people with special needs.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Silver Rose: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Participate in the program regarding these silver roses that travel from Canada to Mexico.</a:t>
            </a:r>
          </a:p>
        </p:txBody>
      </p:sp>
    </p:spTree>
    <p:extLst>
      <p:ext uri="{BB962C8B-B14F-4D97-AF65-F5344CB8AC3E}">
        <p14:creationId xmlns:p14="http://schemas.microsoft.com/office/powerpoint/2010/main" val="299723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762000"/>
            <a:ext cx="8382000" cy="57150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pc="300" dirty="0">
              <a:ln w="19050">
                <a:solidFill>
                  <a:srgbClr val="00112F"/>
                </a:solidFill>
              </a:ln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Special Olympics Report Form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AB7A88-F9B9-4DA4-9079-58B43C27C1C8}"/>
              </a:ext>
            </a:extLst>
          </p:cNvPr>
          <p:cNvSpPr txBox="1">
            <a:spLocks/>
          </p:cNvSpPr>
          <p:nvPr/>
        </p:nvSpPr>
        <p:spPr>
          <a:xfrm>
            <a:off x="381000" y="1066800"/>
            <a:ext cx="83820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Supreme allocates $180,000 for Special Olympics among the jurisdictions in North America.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allocation is based on how much money councils donated to Special Olympic and how many hours councils volunteered.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January 31, 2022, councils must report their support of Special Olympics using Form 10784 for the year 2021.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support that Louisiana councils report by January 31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will increase the amount of money Supreme will donate to Louisiana Special Olympics.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a councils provided any type of support to the Special Olympics in 2021, then they must report it by January 31, 2022.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"/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2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914400"/>
            <a:ext cx="8153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1532"/>
            <a:ext cx="9144000" cy="584775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Programs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BB6D-4BF5-41D1-AC59-3BCCEB91B539}"/>
              </a:ext>
            </a:extLst>
          </p:cNvPr>
          <p:cNvSpPr txBox="1"/>
          <p:nvPr/>
        </p:nvSpPr>
        <p:spPr>
          <a:xfrm>
            <a:off x="355600" y="1295400"/>
            <a:ext cx="878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0450">
              <a:tabLst>
                <a:tab pos="23495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Vicen Alvarez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Silver Rose Chairman</a:t>
            </a:r>
          </a:p>
          <a:p>
            <a:pPr defTabSz="1060450">
              <a:tabLst>
                <a:tab pos="2349500" algn="l"/>
              </a:tabLs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>
              <a:tabLst>
                <a:tab pos="23495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Mike Rose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Pilgrim Icon Chairman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1060450">
              <a:tabLst>
                <a:tab pos="234950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>
              <a:tabLst>
                <a:tab pos="23495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Vernon F. Ducote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Seminary Mission Fund Chairman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>
              <a:tabLst>
                <a:tab pos="234950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>
              <a:tabLst>
                <a:tab pos="23495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Vince Whittington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Y.E.P.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Chairman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defTabSz="1060450">
              <a:tabLst>
                <a:tab pos="234950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>
              <a:tabLst>
                <a:tab pos="23495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Tommy Ruemker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Intellectual Disabilities / St. Mary’s Training School</a:t>
            </a:r>
          </a:p>
          <a:p>
            <a:pPr defTabSz="1060450">
              <a:tabLst>
                <a:tab pos="234950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0450">
              <a:tabLst>
                <a:tab pos="23495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Robert Boudreaux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Athletics and Cook-Offs Chairman</a:t>
            </a:r>
          </a:p>
          <a:p>
            <a:pPr defTabSz="106045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87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762000"/>
            <a:ext cx="8382000" cy="57150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pc="300" dirty="0">
              <a:ln w="19050">
                <a:solidFill>
                  <a:srgbClr val="00112F"/>
                </a:solidFill>
              </a:ln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Angel Wings Lapel Pin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EF7A4-8E8B-4926-A801-18FCA27D857F}"/>
              </a:ext>
            </a:extLst>
          </p:cNvPr>
          <p:cNvSpPr txBox="1"/>
          <p:nvPr/>
        </p:nvSpPr>
        <p:spPr>
          <a:xfrm>
            <a:off x="190500" y="762000"/>
            <a:ext cx="895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9C5B8-1E96-41DA-A619-DFA26BE66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30200"/>
            <a:ext cx="4772849" cy="2064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E18FD3-CDB0-47CD-A5AE-15EB1E263B15}"/>
              </a:ext>
            </a:extLst>
          </p:cNvPr>
          <p:cNvSpPr txBox="1"/>
          <p:nvPr/>
        </p:nvSpPr>
        <p:spPr>
          <a:xfrm>
            <a:off x="748124" y="3210282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Anyone can earn these Pro-Life wings.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wings recognize a person’s active support and participation Pro-life events and activities.</a:t>
            </a:r>
          </a:p>
        </p:txBody>
      </p:sp>
    </p:spTree>
    <p:extLst>
      <p:ext uri="{BB962C8B-B14F-4D97-AF65-F5344CB8AC3E}">
        <p14:creationId xmlns:p14="http://schemas.microsoft.com/office/powerpoint/2010/main" val="2864282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98004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300" normalizeH="0" baseline="0" noProof="0" dirty="0">
                <a:ln w="190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Robert Boudreaux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30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State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State Programs</a:t>
            </a:r>
          </a:p>
        </p:txBody>
      </p:sp>
    </p:spTree>
    <p:extLst>
      <p:ext uri="{BB962C8B-B14F-4D97-AF65-F5344CB8AC3E}">
        <p14:creationId xmlns:p14="http://schemas.microsoft.com/office/powerpoint/2010/main" val="1822594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0530"/>
            <a:ext cx="9144000" cy="9697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25" dirty="0"/>
              <a:t>CORN HOLE</a:t>
            </a:r>
            <a:br>
              <a:rPr lang="en-US" sz="3600" dirty="0"/>
            </a:br>
            <a:r>
              <a:rPr lang="en-US" dirty="0"/>
              <a:t>FEBRUARY 5…METAIRIE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92" y="2314406"/>
            <a:ext cx="3136213" cy="3336272"/>
          </a:xfrm>
        </p:spPr>
      </p:pic>
    </p:spTree>
    <p:extLst>
      <p:ext uri="{BB962C8B-B14F-4D97-AF65-F5344CB8AC3E}">
        <p14:creationId xmlns:p14="http://schemas.microsoft.com/office/powerpoint/2010/main" val="2760750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0530"/>
            <a:ext cx="9144000" cy="9697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25" dirty="0"/>
              <a:t>FREE THROW</a:t>
            </a:r>
            <a:br>
              <a:rPr lang="en-US" sz="3600" dirty="0"/>
            </a:br>
            <a:r>
              <a:rPr lang="en-US" dirty="0"/>
              <a:t>MARCH 12…LAFAYETTE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50" y="2511962"/>
            <a:ext cx="2698301" cy="3018235"/>
          </a:xfrm>
        </p:spPr>
      </p:pic>
    </p:spTree>
    <p:extLst>
      <p:ext uri="{BB962C8B-B14F-4D97-AF65-F5344CB8AC3E}">
        <p14:creationId xmlns:p14="http://schemas.microsoft.com/office/powerpoint/2010/main" val="3088917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0530"/>
            <a:ext cx="9144000" cy="9697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25" dirty="0"/>
              <a:t>TEXAS HOLD ‘EM</a:t>
            </a:r>
            <a:br>
              <a:rPr lang="en-US" sz="3600" dirty="0"/>
            </a:br>
            <a:r>
              <a:rPr lang="en-US" dirty="0"/>
              <a:t>APRIL 9…looking for host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43" y="2428223"/>
            <a:ext cx="3901647" cy="3040990"/>
          </a:xfrm>
        </p:spPr>
      </p:pic>
    </p:spTree>
    <p:extLst>
      <p:ext uri="{BB962C8B-B14F-4D97-AF65-F5344CB8AC3E}">
        <p14:creationId xmlns:p14="http://schemas.microsoft.com/office/powerpoint/2010/main" val="325468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100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Vince Whittingt0n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Youth Expansion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Program Chairman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State Program</a:t>
            </a:r>
          </a:p>
        </p:txBody>
      </p:sp>
    </p:spTree>
    <p:extLst>
      <p:ext uri="{BB962C8B-B14F-4D97-AF65-F5344CB8AC3E}">
        <p14:creationId xmlns:p14="http://schemas.microsoft.com/office/powerpoint/2010/main" val="2640252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822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YEP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Quota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$10 for each “Regular Member.” 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“Regular member” does not include Inactive, Members, Honorary Members, Honorary Life Members, and Disabled Members.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Supports: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Youth Contests (Free Throw, Posters, etc.)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CYLA (college scholarships)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Seminarians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Right to Life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State Program</a:t>
            </a:r>
          </a:p>
        </p:txBody>
      </p:sp>
    </p:spTree>
    <p:extLst>
      <p:ext uri="{BB962C8B-B14F-4D97-AF65-F5344CB8AC3E}">
        <p14:creationId xmlns:p14="http://schemas.microsoft.com/office/powerpoint/2010/main" val="1009527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YEP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Make checks payable to “Louisiana State Council.”  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Put “YEP” and the council number on the check.  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Mail donations to: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Vince Whittington, State Secretary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13644 Timberridge Avenue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Baton Rouge, LA 70817-3441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State Program</a:t>
            </a:r>
          </a:p>
        </p:txBody>
      </p:sp>
    </p:spTree>
    <p:extLst>
      <p:ext uri="{BB962C8B-B14F-4D97-AF65-F5344CB8AC3E}">
        <p14:creationId xmlns:p14="http://schemas.microsoft.com/office/powerpoint/2010/main" val="2389875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100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Vernon F. Ducote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Seminarian Mission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Fund Chairman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State Program</a:t>
            </a:r>
          </a:p>
        </p:txBody>
      </p:sp>
    </p:spTree>
    <p:extLst>
      <p:ext uri="{BB962C8B-B14F-4D97-AF65-F5344CB8AC3E}">
        <p14:creationId xmlns:p14="http://schemas.microsoft.com/office/powerpoint/2010/main" val="2231824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906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Seminary Mission Fund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Helps pay the cost of mission trips for seminarians.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Requested donation is $200 or more per Council.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Drawing will be at the State Convention banquet.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Mail raffle tickets stubs, money, and donations to: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Vernon F. Ducote, PSD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3030 Congress Blvd, Apt 106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Baton Rouge, LA 70808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State Program</a:t>
            </a:r>
          </a:p>
        </p:txBody>
      </p:sp>
    </p:spTree>
    <p:extLst>
      <p:ext uri="{BB962C8B-B14F-4D97-AF65-F5344CB8AC3E}">
        <p14:creationId xmlns:p14="http://schemas.microsoft.com/office/powerpoint/2010/main" val="100511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990600"/>
            <a:ext cx="8077200" cy="5486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Provides </a:t>
            </a:r>
            <a:r>
              <a:rPr lang="en-US" sz="2400" spc="300" dirty="0">
                <a:ln w="1905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roadmap</a:t>
            </a: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 to success for councils to follow.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Sets the </a:t>
            </a:r>
            <a:r>
              <a:rPr lang="en-US" sz="2400" spc="300" dirty="0">
                <a:ln w="1905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expectations</a:t>
            </a: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 of State Council and Supreme Council.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Identifies items that are </a:t>
            </a:r>
            <a:r>
              <a:rPr lang="en-US" sz="2400" spc="300" dirty="0">
                <a:ln w="1905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 to State and Supreme Council. 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Helps </a:t>
            </a:r>
            <a:r>
              <a:rPr lang="en-US" sz="2400" spc="300" dirty="0">
                <a:ln w="1905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motivate</a:t>
            </a:r>
            <a:r>
              <a:rPr lang="en-US" sz="2400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 members and councils to be active.</a:t>
            </a: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lvl="2">
              <a:defRPr/>
            </a:pPr>
            <a:r>
              <a:rPr lang="en-US" sz="2400" spc="300" dirty="0">
                <a:ln w="19050">
                  <a:solidFill>
                    <a:srgbClr val="00112F"/>
                  </a:solidFill>
                </a:ln>
                <a:solidFill>
                  <a:srgbClr val="CC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  <a:p>
            <a:pPr lvl="1"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Importance of Awards</a:t>
            </a:r>
          </a:p>
        </p:txBody>
      </p:sp>
    </p:spTree>
    <p:extLst>
      <p:ext uri="{BB962C8B-B14F-4D97-AF65-F5344CB8AC3E}">
        <p14:creationId xmlns:p14="http://schemas.microsoft.com/office/powerpoint/2010/main" val="14867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98004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spc="300" dirty="0">
                <a:ln w="19050">
                  <a:noFill/>
                </a:ln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Bill McCrossen</a:t>
            </a:r>
          </a:p>
          <a:p>
            <a:pPr algn="ctr">
              <a:defRPr/>
            </a:pPr>
            <a:r>
              <a:rPr lang="en-US" sz="3600" b="1" cap="small" spc="300" dirty="0">
                <a:ln w="19050">
                  <a:noFill/>
                </a:ln>
                <a:latin typeface="Arial" pitchFamily="34" charset="0"/>
                <a:cs typeface="Arial" pitchFamily="34" charset="0"/>
              </a:rPr>
              <a:t>Disaster relief Chairman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State Program</a:t>
            </a:r>
          </a:p>
        </p:txBody>
      </p:sp>
    </p:spTree>
    <p:extLst>
      <p:ext uri="{BB962C8B-B14F-4D97-AF65-F5344CB8AC3E}">
        <p14:creationId xmlns:p14="http://schemas.microsoft.com/office/powerpoint/2010/main" val="2902398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8E46BAC-CF8B-42C8-9D68-D46CC14C9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848600" cy="1295400"/>
          </a:xfrm>
        </p:spPr>
        <p:txBody>
          <a:bodyPr/>
          <a:lstStyle/>
          <a:p>
            <a:pPr eaLnBrk="1" hangingPunct="1"/>
            <a:r>
              <a:rPr lang="en-US" altLang="en-US"/>
              <a:t>Emergency Management &amp; Relief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C300C-2FA0-4430-AAFF-97E9CB03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696200" cy="3124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State Emergency Management &amp; Relief Coordinator: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Bill </a:t>
            </a:r>
            <a:r>
              <a:rPr lang="en-US" sz="2400" dirty="0" err="1">
                <a:solidFill>
                  <a:schemeClr val="tx1"/>
                </a:solidFill>
              </a:rPr>
              <a:t>McCrossen</a:t>
            </a: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1223 Clearwater Drive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Mandeville LA 70471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770-354-5379 (C)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disaster@louisianakc.org</a:t>
            </a: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0AE3725-E5F9-4A20-818E-FD3E7D4C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Disaster Relief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4789-C946-48F5-AFE2-A07B2BBB2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Please access this form if you or someone you know is in need of assistance!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Find it on the State website: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Louisianakc.org/Programs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Emergency Management &amp; Relief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Submit form to: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Bill </a:t>
            </a:r>
            <a:r>
              <a:rPr lang="en-US" dirty="0" err="1"/>
              <a:t>McCrossen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2"/>
              </a:rPr>
              <a:t>disaster@louisianakc.org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(770) 354-5379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96C943F-AE97-4585-AEDA-24CC7629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Disaster Relief Assistance Request Form</a:t>
            </a:r>
          </a:p>
        </p:txBody>
      </p:sp>
      <p:pic>
        <p:nvPicPr>
          <p:cNvPr id="12291" name="Content Placeholder 6">
            <a:extLst>
              <a:ext uri="{FF2B5EF4-FFF2-40B4-BE49-F238E27FC236}">
                <a16:creationId xmlns:a16="http://schemas.microsoft.com/office/drawing/2014/main" id="{AE7549C7-14E1-41E7-BBCD-21A80205F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7175" y="1600200"/>
            <a:ext cx="3549650" cy="4525963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4140753-009D-4744-9FB3-7A90468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Monetary Donations?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58F8E18-C837-40CD-86C8-32A4711D2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Checks should be made payable to the Louisiana State Council</a:t>
            </a:r>
          </a:p>
          <a:p>
            <a:pPr eaLnBrk="1" hangingPunct="1"/>
            <a:r>
              <a:rPr lang="en-US" altLang="en-US"/>
              <a:t>Send all monetary donations to:</a:t>
            </a:r>
          </a:p>
          <a:p>
            <a:pPr lvl="1" eaLnBrk="1" hangingPunct="1"/>
            <a:r>
              <a:rPr lang="en-US" altLang="en-US"/>
              <a:t>Vince Whittington, State Secretary</a:t>
            </a:r>
          </a:p>
          <a:p>
            <a:pPr lvl="1" eaLnBrk="1" hangingPunct="1"/>
            <a:r>
              <a:rPr lang="en-US" altLang="en-US"/>
              <a:t>13644 Timberridge Avenue                                Baton Rouge LA 70817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914400"/>
            <a:ext cx="8001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Council Tracker Report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Supreme.</a:t>
            </a:r>
          </a:p>
          <a:p>
            <a:pPr marL="457200" marR="0" indent="-457200">
              <a:spcBef>
                <a:spcPts val="600"/>
              </a:spcBef>
              <a:buFont typeface="+mj-lt"/>
              <a:buAutoNum type="arabicPeriod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Frater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 Leader Advisory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Supreme</a:t>
            </a:r>
          </a:p>
          <a:p>
            <a:pPr marL="457200" marR="0" indent="-457200">
              <a:spcBef>
                <a:spcPts val="600"/>
              </a:spcBef>
              <a:buFont typeface="+mj-lt"/>
              <a:buAutoNum type="arabicPeriod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Monthly Checklist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State Program Director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Deadlines; forms due; upcoming events; reminders</a:t>
            </a:r>
          </a:p>
          <a:p>
            <a:pPr marL="457200" marR="0" indent="-457200">
              <a:spcBef>
                <a:spcPts val="600"/>
              </a:spcBef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Reports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State Program Director</a:t>
            </a:r>
            <a:b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State Deputy Award progress; event participation, 	etc.</a:t>
            </a:r>
            <a:b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KofC.org  &amp; LouisianaKC.org</a:t>
            </a:r>
          </a:p>
          <a:p>
            <a:pPr lvl="1"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606655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914400"/>
            <a:ext cx="8153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300" normalizeH="0" baseline="0" noProof="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02498-FCFD-4661-91C4-617AD74F6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3" t="22491" r="63759" b="13626"/>
          <a:stretch/>
        </p:blipFill>
        <p:spPr>
          <a:xfrm>
            <a:off x="838200" y="206141"/>
            <a:ext cx="7467600" cy="6445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14EF9F-61DC-44B6-B105-683A105CF72D}"/>
              </a:ext>
            </a:extLst>
          </p:cNvPr>
          <p:cNvSpPr/>
          <p:nvPr/>
        </p:nvSpPr>
        <p:spPr>
          <a:xfrm>
            <a:off x="7010400" y="381000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C9E4C-A33C-4B2A-B8CA-030E1B90074B}"/>
              </a:ext>
            </a:extLst>
          </p:cNvPr>
          <p:cNvSpPr txBox="1"/>
          <p:nvPr/>
        </p:nvSpPr>
        <p:spPr>
          <a:xfrm>
            <a:off x="7219950" y="1609081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MEMBERS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E2E2EB44-01A8-4A1C-8B58-EA6A3A5CBC00}"/>
              </a:ext>
            </a:extLst>
          </p:cNvPr>
          <p:cNvSpPr/>
          <p:nvPr/>
        </p:nvSpPr>
        <p:spPr>
          <a:xfrm>
            <a:off x="7543800" y="1089259"/>
            <a:ext cx="4572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94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61612-05CD-482A-B60A-97B36283D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8430" r="12798" b="5832"/>
          <a:stretch/>
        </p:blipFill>
        <p:spPr>
          <a:xfrm>
            <a:off x="1524000" y="647700"/>
            <a:ext cx="7587343" cy="6110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88ED7-6152-4D55-B268-8B2FAF19F544}"/>
              </a:ext>
            </a:extLst>
          </p:cNvPr>
          <p:cNvSpPr txBox="1"/>
          <p:nvPr/>
        </p:nvSpPr>
        <p:spPr>
          <a:xfrm>
            <a:off x="152400" y="37809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634F94F-3AC9-4ADE-967A-508BCECACA67}"/>
              </a:ext>
            </a:extLst>
          </p:cNvPr>
          <p:cNvSpPr/>
          <p:nvPr/>
        </p:nvSpPr>
        <p:spPr>
          <a:xfrm>
            <a:off x="1295400" y="3846288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34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A1A65-9735-40E6-854F-2341C5723E78}"/>
              </a:ext>
            </a:extLst>
          </p:cNvPr>
          <p:cNvSpPr txBox="1"/>
          <p:nvPr/>
        </p:nvSpPr>
        <p:spPr>
          <a:xfrm>
            <a:off x="0" y="47298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FORM 10784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ED581-ACBB-476D-A510-58821CC2CF6D}"/>
              </a:ext>
            </a:extLst>
          </p:cNvPr>
          <p:cNvSpPr txBox="1"/>
          <p:nvPr/>
        </p:nvSpPr>
        <p:spPr>
          <a:xfrm>
            <a:off x="457200" y="9144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Fraternal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Report Form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Submitted Online Only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Replaces most forms, including Family of the Month.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councils to report all their programs to Supreme using Form 10784.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32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50" y="1143000"/>
            <a:ext cx="83439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password to the State Directory?</a:t>
            </a:r>
          </a:p>
          <a:p>
            <a:pPr marL="457200" marR="0" indent="-457200">
              <a:spcBef>
                <a:spcPts val="600"/>
              </a:spcBef>
              <a:buFont typeface="+mj-lt"/>
              <a:buAutoNum type="arabicParenR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Bishop Greco Fund Memorial Mass Cards?</a:t>
            </a:r>
          </a:p>
          <a:p>
            <a:pPr marL="457200" marR="0" indent="-457200">
              <a:spcBef>
                <a:spcPts val="600"/>
              </a:spcBef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 the most recent 20 emails / newsletters from the State Program Director can be found at LouisianaKC.org on the Programs page?</a:t>
            </a:r>
          </a:p>
          <a:p>
            <a:pPr marL="457200" marR="0" indent="-457200">
              <a:spcBef>
                <a:spcPts val="600"/>
              </a:spcBef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use #LAKOFC in your council’s Facebook posts?</a:t>
            </a:r>
          </a:p>
          <a:p>
            <a:pPr marL="457200" marR="0" indent="-457200">
              <a:spcBef>
                <a:spcPts val="600"/>
              </a:spcBef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150961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1066800"/>
            <a:ext cx="8077200" cy="5486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Provides </a:t>
            </a:r>
            <a:r>
              <a:rPr lang="en-US" sz="2400" spc="300" dirty="0">
                <a:ln w="190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credibility</a:t>
            </a:r>
            <a:r>
              <a:rPr lang="en-US" sz="2400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 to the council.</a:t>
            </a:r>
          </a:p>
          <a:p>
            <a:pPr marL="457200" indent="-457200" eaLnBrk="1" fontAlgn="auto" hangingPunct="1">
              <a:spcAft>
                <a:spcPts val="0"/>
              </a:spcAft>
              <a:buAutoNum type="arabicPeriod" startAt="5"/>
              <a:defRPr/>
            </a:pPr>
            <a:endParaRPr lang="en-US" sz="2400" spc="300" dirty="0">
              <a:ln w="1905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eriod" startAt="5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Recognizes the council’s </a:t>
            </a:r>
            <a:r>
              <a:rPr lang="en-US" sz="2400" spc="300" dirty="0">
                <a:ln w="190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achievement</a:t>
            </a:r>
            <a:r>
              <a:rPr lang="en-US" sz="2400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AutoNum type="arabicPeriod" startAt="5"/>
              <a:defRPr/>
            </a:pPr>
            <a:endParaRPr lang="en-US" sz="2400" spc="300" dirty="0">
              <a:ln w="1905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eriod" startAt="5"/>
              <a:defRPr/>
            </a:pPr>
            <a:r>
              <a:rPr lang="en-US" sz="2400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Expresses State Council and Supreme Council’s </a:t>
            </a:r>
            <a:r>
              <a:rPr lang="en-US" sz="2400" spc="300" dirty="0">
                <a:ln w="190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appreciation</a:t>
            </a:r>
            <a:r>
              <a:rPr lang="en-US" sz="2400" spc="300" dirty="0">
                <a:ln w="190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AutoNum type="arabicPeriod" startAt="5"/>
              <a:defRPr/>
            </a:pPr>
            <a:endParaRPr lang="en-US" sz="2400" spc="300" dirty="0">
              <a:ln w="1905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lvl="2">
              <a:defRPr/>
            </a:pPr>
            <a:r>
              <a:rPr lang="en-US" sz="2400" spc="300" dirty="0">
                <a:ln w="19050">
                  <a:solidFill>
                    <a:srgbClr val="00112F"/>
                  </a:solidFill>
                </a:ln>
                <a:solidFill>
                  <a:srgbClr val="CC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  <a:p>
            <a:pPr lvl="1"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Importance of Awards</a:t>
            </a:r>
          </a:p>
        </p:txBody>
      </p:sp>
    </p:spTree>
    <p:extLst>
      <p:ext uri="{BB962C8B-B14F-4D97-AF65-F5344CB8AC3E}">
        <p14:creationId xmlns:p14="http://schemas.microsoft.com/office/powerpoint/2010/main" val="155842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/>
              <a:t>LouisianaKC.org/Programs</a:t>
            </a:r>
          </a:p>
          <a:p>
            <a:pPr algn="ctr"/>
            <a:endParaRPr lang="en-US" sz="5400" b="1" i="1" dirty="0"/>
          </a:p>
          <a:p>
            <a:pPr algn="ctr"/>
            <a:r>
              <a:rPr lang="en-US" sz="5400" b="1" i="1" dirty="0"/>
              <a:t>Questions?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00028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D96A47F-43CF-4A2A-A267-4279AC6B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Vivat Jesus!</a:t>
            </a:r>
          </a:p>
        </p:txBody>
      </p:sp>
      <p:pic>
        <p:nvPicPr>
          <p:cNvPr id="14339" name="Picture 5" descr="Carpe Diem - Seize the Day">
            <a:extLst>
              <a:ext uri="{FF2B5EF4-FFF2-40B4-BE49-F238E27FC236}">
                <a16:creationId xmlns:a16="http://schemas.microsoft.com/office/drawing/2014/main" id="{638421D3-6E47-4322-8C0A-5E7FF49513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681288"/>
            <a:ext cx="2438400" cy="2362200"/>
          </a:xfrm>
          <a:noFill/>
        </p:spPr>
      </p:pic>
    </p:spTree>
    <p:extLst>
      <p:ext uri="{BB962C8B-B14F-4D97-AF65-F5344CB8AC3E}">
        <p14:creationId xmlns:p14="http://schemas.microsoft.com/office/powerpoint/2010/main" val="240783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940482"/>
            <a:ext cx="8610600" cy="5181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spc="300" dirty="0">
                <a:ln w="19050">
                  <a:noFill/>
                </a:ln>
                <a:latin typeface="Arial" panose="020B0604020202020204" pitchFamily="34" charset="0"/>
                <a:ea typeface="+mj-ea"/>
                <a:cs typeface="Arial" pitchFamily="34" charset="0"/>
              </a:rPr>
              <a:t>Requirements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65138" indent="-465138">
              <a:lnSpc>
                <a:spcPct val="150000"/>
              </a:lnSpc>
              <a:buAutoNum type="arabicPeriod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Earn the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Fr. McGivney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Award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(membership quota)  </a:t>
            </a:r>
          </a:p>
          <a:p>
            <a:pPr marL="465138" indent="-465138">
              <a:lnSpc>
                <a:spcPct val="150000"/>
              </a:lnSpc>
              <a:buAutoNum type="arabicPeriod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Earn the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Founders’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Award  	 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(fraternal benefit nights)</a:t>
            </a:r>
          </a:p>
          <a:p>
            <a:pPr marL="465138" indent="-465138">
              <a:lnSpc>
                <a:spcPct val="150000"/>
              </a:lnSpc>
              <a:buFontTx/>
              <a:buAutoNum type="arabicPeriod"/>
              <a:tabLst>
                <a:tab pos="4122738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Earn the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Columbian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Award/Form SP7 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(programs)</a:t>
            </a:r>
          </a:p>
          <a:p>
            <a:pPr marL="465138" indent="-465138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Submit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Form 365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(Report of Service Personnel)</a:t>
            </a:r>
          </a:p>
          <a:p>
            <a:pPr marL="465138" indent="-465138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Submit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Form 1728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(Annual Fraternal Survey)</a:t>
            </a:r>
          </a:p>
          <a:p>
            <a:pPr marL="465138" indent="-465138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safe environment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compliant</a:t>
            </a:r>
          </a:p>
          <a:p>
            <a:pPr marL="465138" indent="-465138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Pay Supreme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per-capita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By June 30th</a:t>
            </a:r>
          </a:p>
          <a:p>
            <a:pPr>
              <a:defRPr/>
            </a:pPr>
            <a:endParaRPr lang="en-US" sz="28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60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64"/>
            <a:ext cx="9144000" cy="830997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Georgia" pitchFamily="18" charset="0"/>
              </a:rPr>
              <a:t>Star Council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381000" y="89340"/>
            <a:ext cx="838200" cy="762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7848600" y="84085"/>
            <a:ext cx="838200" cy="762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6700" y="1295400"/>
            <a:ext cx="8420100" cy="3352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spc="300" dirty="0">
                <a:ln w="19050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Safe Environment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000" spc="300" dirty="0">
              <a:ln w="19050">
                <a:noFill/>
              </a:ln>
              <a:latin typeface="Arial" panose="020B0604020202020204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spc="300" dirty="0">
                <a:ln w="19050">
                  <a:noFill/>
                </a:ln>
                <a:latin typeface="Arial" panose="020B0604020202020204" pitchFamily="34" charset="0"/>
                <a:ea typeface="+mj-ea"/>
                <a:cs typeface="Arial" pitchFamily="34" charset="0"/>
              </a:rPr>
              <a:t>The Family, Community, and Program Director must be three different individuals.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spc="300" dirty="0">
              <a:ln w="19050">
                <a:noFill/>
              </a:ln>
              <a:latin typeface="Arial" panose="020B0604020202020204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spc="300" dirty="0">
                <a:ln w="19050">
                  <a:noFill/>
                </a:ln>
                <a:latin typeface="Arial" panose="020B0604020202020204" pitchFamily="34" charset="0"/>
                <a:ea typeface="+mj-ea"/>
                <a:cs typeface="Arial" pitchFamily="34" charset="0"/>
              </a:rPr>
              <a:t>The Grand Knight can be the Family, Community, or Program Director.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spc="300" dirty="0">
              <a:ln w="19050">
                <a:noFill/>
              </a:ln>
              <a:latin typeface="Arial" panose="020B0604020202020204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US" sz="2000" spc="300" dirty="0">
                <a:ln w="19050">
                  <a:noFill/>
                </a:ln>
                <a:latin typeface="Arial" panose="020B0604020202020204" pitchFamily="34" charset="0"/>
                <a:ea typeface="+mj-ea"/>
                <a:cs typeface="Arial" pitchFamily="34" charset="0"/>
              </a:rPr>
              <a:t>If the Family, Community, and Program Director fails to become safe environment compliant within 30 days, Supreme will automatically remove the individual from his position.</a:t>
            </a:r>
            <a:endParaRPr lang="en-US" sz="60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64"/>
            <a:ext cx="9144000" cy="830997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Georgia" pitchFamily="18" charset="0"/>
              </a:rPr>
              <a:t>Star Council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381000" y="89340"/>
            <a:ext cx="838200" cy="762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7848600" y="84085"/>
            <a:ext cx="838200" cy="762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4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62000"/>
            <a:ext cx="9056916" cy="5181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300" normalizeH="0" baseline="0" noProof="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2738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Membership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2738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Membership quota is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5%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the council’s membership as of July 1.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122738" algn="l"/>
              </a:tabLst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small councils:  Minimum 3 (less than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61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122738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For large councils:  Maximum 20 (more than 381)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2738" algn="l"/>
              </a:tabLst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Suspensions and withdrawals count against the quota.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122738" algn="l"/>
              </a:tabLst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Deaths and transfers do not count for or against the quota.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2738" algn="l"/>
              </a:tabLst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122738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Adding online members and former members count towards the quota.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2738" algn="l"/>
              </a:tabLst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300" normalizeH="0" baseline="0" noProof="0" dirty="0">
              <a:ln w="19050">
                <a:solidFill>
                  <a:srgbClr val="00112F"/>
                </a:solidFill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1200" cap="none" spc="300" normalizeH="0" baseline="0" noProof="0" dirty="0">
              <a:ln w="19050">
                <a:solidFill>
                  <a:srgbClr val="00112F"/>
                </a:solidFill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6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McGivney Award</a:t>
            </a:r>
          </a:p>
        </p:txBody>
      </p:sp>
    </p:spTree>
    <p:extLst>
      <p:ext uri="{BB962C8B-B14F-4D97-AF65-F5344CB8AC3E}">
        <p14:creationId xmlns:p14="http://schemas.microsoft.com/office/powerpoint/2010/main" val="3886836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3457</TotalTime>
  <Words>2853</Words>
  <Application>Microsoft Office PowerPoint</Application>
  <PresentationFormat>On-screen Show (4:3)</PresentationFormat>
  <Paragraphs>580</Paragraphs>
  <Slides>61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Calibri</vt:lpstr>
      <vt:lpstr>Cambria</vt:lpstr>
      <vt:lpstr>Century Gothic</vt:lpstr>
      <vt:lpstr>Georgia</vt:lpstr>
      <vt:lpstr>Symbol</vt:lpstr>
      <vt:lpstr>Times</vt:lpstr>
      <vt:lpstr>Tw Cen MT</vt:lpstr>
      <vt:lpstr>Wingdings</vt:lpstr>
      <vt:lpstr>Wingdings 2</vt:lpstr>
      <vt:lpstr>Median</vt:lpstr>
      <vt:lpstr>Office Theme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CORN HOLE FEBRUARY 5…METAIRIE</vt:lpstr>
      <vt:lpstr>FREE THROW MARCH 12…LAFAYETTE</vt:lpstr>
      <vt:lpstr>TEXAS HOLD ‘EM APRIL 9…looking for host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Emergency Management &amp; Relief</vt:lpstr>
      <vt:lpstr>Disaster Relief Request Form</vt:lpstr>
      <vt:lpstr>Disaster Relief Assistance Request Form</vt:lpstr>
      <vt:lpstr>Monetary Donations?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Vivat Jesus!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KofC User</dc:creator>
  <cp:lastModifiedBy>Brett Cormier</cp:lastModifiedBy>
  <cp:revision>310</cp:revision>
  <cp:lastPrinted>2015-05-18T13:57:51Z</cp:lastPrinted>
  <dcterms:created xsi:type="dcterms:W3CDTF">2012-06-04T16:45:06Z</dcterms:created>
  <dcterms:modified xsi:type="dcterms:W3CDTF">2021-12-02T06:29:51Z</dcterms:modified>
</cp:coreProperties>
</file>