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 id="259" r:id="rId6"/>
    <p:sldId id="260" r:id="rId7"/>
    <p:sldId id="262" r:id="rId8"/>
    <p:sldId id="263" r:id="rId9"/>
    <p:sldId id="265" r:id="rId10"/>
    <p:sldId id="26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15A70-A416-746A-0F22-0E686E7BBD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BCAEF71-2725-4FE8-5537-CC70F79474A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46B7DEF-0415-1814-EF65-1B473BB641D0}"/>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91F56C68-06AC-F8FB-52E4-23ADC25DBBD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F3524-A6C2-AB64-DBEC-A434687BBB5B}"/>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208515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6C2E2-F68D-D0CB-7E4C-CA9DFDD716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691EEE-CAD2-2E28-0FAD-86FC35BEFA4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32A3EC-6BF9-F568-5C04-D9E12B66BFCB}"/>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6F1FD122-6832-F851-2D87-677B52926D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790CBA-2A5F-438B-BFD7-6454DB787DE1}"/>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901927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542D02-6EC2-6CA6-9387-A626504018C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76D51DA-78E2-F2A9-5203-09A5D5679F1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AED356-8F4B-409B-9280-A5FDB6134F8D}"/>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284EB05C-A97D-EDE0-647C-78221611E3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012A6C-A0E5-C4F3-5F6A-C5E2F1ED95C5}"/>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1523843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188D5-103A-FF74-028E-E0029EB4E5B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BFFFDB3-1C86-7FE9-0D6B-EEF8108324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8D12AD-8D7A-BE30-353C-E1DD76493FD2}"/>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E3AD0CDB-F54E-30EC-5A60-C446A4721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624B2C8-773F-3BB6-0DA6-22D081CDBCFA}"/>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19468666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2695D-57CF-4321-F8AA-2FE123D0388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BAF62E-3C70-AB40-6B93-2CB1895BA1A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C4E7A7-5D18-6082-1AB9-31F0EEA04E8D}"/>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1A89E228-6C62-074B-5A34-472A6AE9E4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2AF744-BEA1-1414-0BED-07F4B9F8EE3F}"/>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2584047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8F0815-DDC0-A2E4-1E18-8CE8FB3084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F0BD8-D5A7-EC1C-F633-3955F25CF5E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3005527-1AB2-B903-5BCE-43CB45EE9BF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789024-2151-539B-4F38-0AFA36D680FB}"/>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6" name="Footer Placeholder 5">
            <a:extLst>
              <a:ext uri="{FF2B5EF4-FFF2-40B4-BE49-F238E27FC236}">
                <a16:creationId xmlns:a16="http://schemas.microsoft.com/office/drawing/2014/main" id="{FFB86F2F-ADB5-431B-82F3-98632EF9A8B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04A3FF-742F-9E79-0F92-EDF71A890A37}"/>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6431786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BF5D4-1DCE-D8DA-4617-9866F3E3F8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9363BFF-25C0-BF51-A35E-8B3995BC63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B7BF6B8-F74B-A2A7-4CC7-FAC2CAAD5E2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17F182-4E6E-5795-0117-B380D65894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E9F193-6944-7459-45E7-3E9F05A194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CAE2562-3327-4AD5-5B70-DE954C9FA62F}"/>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8" name="Footer Placeholder 7">
            <a:extLst>
              <a:ext uri="{FF2B5EF4-FFF2-40B4-BE49-F238E27FC236}">
                <a16:creationId xmlns:a16="http://schemas.microsoft.com/office/drawing/2014/main" id="{EE6B5CB9-CE0C-84C0-65F1-5E94A74440C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65A4BE-61BF-2346-FF04-201D94CF768E}"/>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18659122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5589C-D4C7-D626-2C48-B2E0FCAD85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AF958C-5D4E-5049-80E3-CCE4D24B2AE4}"/>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4" name="Footer Placeholder 3">
            <a:extLst>
              <a:ext uri="{FF2B5EF4-FFF2-40B4-BE49-F238E27FC236}">
                <a16:creationId xmlns:a16="http://schemas.microsoft.com/office/drawing/2014/main" id="{DA51CDB1-90FD-57A4-3527-ED06766FEF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6D3136A-0AED-E87F-1AA0-E36860901654}"/>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30571255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D0B9084-B3A4-D6B0-0E29-EF69F022AA0E}"/>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3" name="Footer Placeholder 2">
            <a:extLst>
              <a:ext uri="{FF2B5EF4-FFF2-40B4-BE49-F238E27FC236}">
                <a16:creationId xmlns:a16="http://schemas.microsoft.com/office/drawing/2014/main" id="{FEC843C8-A1D4-61B3-915F-A2A4FC035B5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5C4192D-9DD3-84B6-746E-8DA969E51D09}"/>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18765326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663399-6644-7F1F-0222-236D515C3A7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B1DB072-FAC1-C711-C709-63B40CDDA4A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513D65A-C606-8DFE-D7DE-221C04AE3C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11E2D5-CFDF-0F53-F60D-49D344E23144}"/>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6" name="Footer Placeholder 5">
            <a:extLst>
              <a:ext uri="{FF2B5EF4-FFF2-40B4-BE49-F238E27FC236}">
                <a16:creationId xmlns:a16="http://schemas.microsoft.com/office/drawing/2014/main" id="{30CE6F8B-1F37-79C8-027E-3CB6307AEF0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13DDC4-AB4E-030C-4995-9FB51D9C3E22}"/>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2457555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2B2E1-2AEC-0D56-8145-1D951976C18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DDCBC65-4150-D0A3-D726-2D762EB680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1C9CB39-D2BB-DCBA-B72C-53B7F1CB81F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DF3DFF-3DAB-7194-4C6E-86D59CF580EF}"/>
              </a:ext>
            </a:extLst>
          </p:cNvPr>
          <p:cNvSpPr>
            <a:spLocks noGrp="1"/>
          </p:cNvSpPr>
          <p:nvPr>
            <p:ph type="dt" sz="half" idx="10"/>
          </p:nvPr>
        </p:nvSpPr>
        <p:spPr/>
        <p:txBody>
          <a:bodyPr/>
          <a:lstStyle/>
          <a:p>
            <a:fld id="{4EF4503D-DAAB-4C2C-87F2-292992ACA769}" type="datetimeFigureOut">
              <a:rPr lang="en-US" smtClean="0"/>
              <a:t>5/26/2023</a:t>
            </a:fld>
            <a:endParaRPr lang="en-US"/>
          </a:p>
        </p:txBody>
      </p:sp>
      <p:sp>
        <p:nvSpPr>
          <p:cNvPr id="6" name="Footer Placeholder 5">
            <a:extLst>
              <a:ext uri="{FF2B5EF4-FFF2-40B4-BE49-F238E27FC236}">
                <a16:creationId xmlns:a16="http://schemas.microsoft.com/office/drawing/2014/main" id="{6303199A-F2C9-AE71-A522-C871441524E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CB5DAD-7634-ACC2-1F4F-27CB9644453C}"/>
              </a:ext>
            </a:extLst>
          </p:cNvPr>
          <p:cNvSpPr>
            <a:spLocks noGrp="1"/>
          </p:cNvSpPr>
          <p:nvPr>
            <p:ph type="sldNum" sz="quarter" idx="12"/>
          </p:nvPr>
        </p:nvSpPr>
        <p:spPr/>
        <p:txBody>
          <a:bodyPr/>
          <a:lstStyle/>
          <a:p>
            <a:fld id="{83F8B1CE-9042-4956-89B5-4404ED5BF2F8}" type="slidenum">
              <a:rPr lang="en-US" smtClean="0"/>
              <a:t>‹#›</a:t>
            </a:fld>
            <a:endParaRPr lang="en-US"/>
          </a:p>
        </p:txBody>
      </p:sp>
    </p:spTree>
    <p:extLst>
      <p:ext uri="{BB962C8B-B14F-4D97-AF65-F5344CB8AC3E}">
        <p14:creationId xmlns:p14="http://schemas.microsoft.com/office/powerpoint/2010/main" val="36019881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3FDADF-1321-6CDE-63E9-B99044DDB7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51C2FAB-8C5C-C3D2-2103-2BBFD2C7AD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CA999C-0417-9778-3D05-0692A4E793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F4503D-DAAB-4C2C-87F2-292992ACA769}" type="datetimeFigureOut">
              <a:rPr lang="en-US" smtClean="0"/>
              <a:t>5/26/2023</a:t>
            </a:fld>
            <a:endParaRPr lang="en-US"/>
          </a:p>
        </p:txBody>
      </p:sp>
      <p:sp>
        <p:nvSpPr>
          <p:cNvPr id="5" name="Footer Placeholder 4">
            <a:extLst>
              <a:ext uri="{FF2B5EF4-FFF2-40B4-BE49-F238E27FC236}">
                <a16:creationId xmlns:a16="http://schemas.microsoft.com/office/drawing/2014/main" id="{65985A15-45DE-CB02-447D-AA6992FE9AB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DF9246-999C-79FB-8161-415F193CFF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F8B1CE-9042-4956-89B5-4404ED5BF2F8}" type="slidenum">
              <a:rPr lang="en-US" smtClean="0"/>
              <a:t>‹#›</a:t>
            </a:fld>
            <a:endParaRPr lang="en-US"/>
          </a:p>
        </p:txBody>
      </p:sp>
    </p:spTree>
    <p:extLst>
      <p:ext uri="{BB962C8B-B14F-4D97-AF65-F5344CB8AC3E}">
        <p14:creationId xmlns:p14="http://schemas.microsoft.com/office/powerpoint/2010/main" val="28981065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mailto:specialolympics@louisianakc.org" TargetMode="External"/><Relationship Id="rId3" Type="http://schemas.openxmlformats.org/officeDocument/2006/relationships/hyperlink" Target="https://www.louisianakc.org/programs/specialolympics/" TargetMode="External"/><Relationship Id="rId7" Type="http://schemas.openxmlformats.org/officeDocument/2006/relationships/hyperlink" Target="https://www.kofc.org/en/forms/spa/invite.html?lang=en&amp;form=10784C.01" TargetMode="External"/><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hyperlink" Target="http://www.kofc.org/olympics" TargetMode="External"/><Relationship Id="rId5" Type="http://schemas.openxmlformats.org/officeDocument/2006/relationships/hyperlink" Target="https://www.specialolympics.org/" TargetMode="External"/><Relationship Id="rId4" Type="http://schemas.openxmlformats.org/officeDocument/2006/relationships/hyperlink" Target="https://specialolympicsla.org/"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specialolympics.org/eunice-kennedy-shriver/bio" TargetMode="External"/><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hyperlink" Target="https://www.specialolympics.org/about/history"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Knights of Columbus Louisiana State Council emblem">
            <a:extLst>
              <a:ext uri="{FF2B5EF4-FFF2-40B4-BE49-F238E27FC236}">
                <a16:creationId xmlns:a16="http://schemas.microsoft.com/office/drawing/2014/main" id="{183755B7-BEC4-E16F-F950-20FC133121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646" y="2564638"/>
            <a:ext cx="4413604" cy="1728724"/>
          </a:xfrm>
          <a:prstGeom prst="rect">
            <a:avLst/>
          </a:prstGeom>
        </p:spPr>
      </p:pic>
      <p:pic>
        <p:nvPicPr>
          <p:cNvPr id="5" name="Picture 4">
            <a:extLst>
              <a:ext uri="{FF2B5EF4-FFF2-40B4-BE49-F238E27FC236}">
                <a16:creationId xmlns:a16="http://schemas.microsoft.com/office/drawing/2014/main" id="{52636CA7-9A4F-AA67-456C-16013883F776}"/>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6583124" y="2564638"/>
            <a:ext cx="4736230" cy="1728724"/>
          </a:xfrm>
          <a:prstGeom prst="rect">
            <a:avLst/>
          </a:prstGeom>
        </p:spPr>
      </p:pic>
    </p:spTree>
    <p:extLst>
      <p:ext uri="{BB962C8B-B14F-4D97-AF65-F5344CB8AC3E}">
        <p14:creationId xmlns:p14="http://schemas.microsoft.com/office/powerpoint/2010/main" val="6206676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A1502-499A-6F0D-FC06-F845CB57FA78}"/>
              </a:ext>
            </a:extLst>
          </p:cNvPr>
          <p:cNvSpPr>
            <a:spLocks noGrp="1"/>
          </p:cNvSpPr>
          <p:nvPr>
            <p:ph type="title"/>
          </p:nvPr>
        </p:nvSpPr>
        <p:spPr/>
        <p:txBody>
          <a:bodyPr/>
          <a:lstStyle/>
          <a:p>
            <a:r>
              <a:rPr lang="en-US" dirty="0"/>
              <a:t>Additional Information</a:t>
            </a:r>
          </a:p>
        </p:txBody>
      </p:sp>
      <p:sp>
        <p:nvSpPr>
          <p:cNvPr id="3" name="Content Placeholder 2">
            <a:extLst>
              <a:ext uri="{FF2B5EF4-FFF2-40B4-BE49-F238E27FC236}">
                <a16:creationId xmlns:a16="http://schemas.microsoft.com/office/drawing/2014/main" id="{AE51CA1B-FD11-BF50-F59E-F6EF48A3ED47}"/>
              </a:ext>
            </a:extLst>
          </p:cNvPr>
          <p:cNvSpPr>
            <a:spLocks noGrp="1"/>
          </p:cNvSpPr>
          <p:nvPr>
            <p:ph idx="1"/>
          </p:nvPr>
        </p:nvSpPr>
        <p:spPr/>
        <p:txBody>
          <a:bodyPr>
            <a:normAutofit fontScale="77500" lnSpcReduction="20000"/>
          </a:bodyPr>
          <a:lstStyle/>
          <a:p>
            <a:r>
              <a:rPr lang="en-US" b="1" dirty="0"/>
              <a:t>Louisiana State Council Special Olympics Information</a:t>
            </a:r>
          </a:p>
          <a:p>
            <a:pPr lvl="1"/>
            <a:r>
              <a:rPr lang="en-US" b="1" dirty="0">
                <a:hlinkClick r:id="rId3"/>
              </a:rPr>
              <a:t>https://www.louisianakc.org/programs/specialolympics/</a:t>
            </a:r>
            <a:endParaRPr lang="en-US" b="1" dirty="0"/>
          </a:p>
          <a:p>
            <a:r>
              <a:rPr lang="en-US" b="1" dirty="0"/>
              <a:t>Special Olympics Louisiana</a:t>
            </a:r>
          </a:p>
          <a:p>
            <a:pPr lvl="1"/>
            <a:r>
              <a:rPr lang="en-US" b="1" dirty="0">
                <a:hlinkClick r:id="rId4"/>
              </a:rPr>
              <a:t>https://specialolympicsla.org/</a:t>
            </a:r>
            <a:endParaRPr lang="en-US" b="1" dirty="0"/>
          </a:p>
          <a:p>
            <a:pPr lvl="1"/>
            <a:r>
              <a:rPr lang="en-US" b="1" dirty="0"/>
              <a:t>Site has new domain. Old domain www.laso.org has redirect notice.</a:t>
            </a:r>
          </a:p>
          <a:p>
            <a:r>
              <a:rPr lang="en-US" b="1" dirty="0"/>
              <a:t>Special Olympics International</a:t>
            </a:r>
          </a:p>
          <a:p>
            <a:pPr lvl="1"/>
            <a:r>
              <a:rPr lang="en-US" b="1" dirty="0">
                <a:hlinkClick r:id="rId5"/>
              </a:rPr>
              <a:t>https://www.specialolympics.org/</a:t>
            </a:r>
            <a:r>
              <a:rPr lang="en-US" b="1" dirty="0"/>
              <a:t> </a:t>
            </a:r>
          </a:p>
          <a:p>
            <a:r>
              <a:rPr lang="en-US" b="1" dirty="0"/>
              <a:t>Supreme Council Information</a:t>
            </a:r>
          </a:p>
          <a:p>
            <a:pPr lvl="1"/>
            <a:r>
              <a:rPr lang="en-US" b="1" dirty="0">
                <a:hlinkClick r:id="rId6"/>
              </a:rPr>
              <a:t>http://www.kofc.org/olympics</a:t>
            </a:r>
            <a:r>
              <a:rPr lang="en-US" b="1" dirty="0"/>
              <a:t>  </a:t>
            </a:r>
          </a:p>
          <a:p>
            <a:r>
              <a:rPr lang="en-US" b="1" dirty="0"/>
              <a:t>Supreme Council Fraternal Program Report Form 10784</a:t>
            </a:r>
          </a:p>
          <a:p>
            <a:pPr lvl="1"/>
            <a:r>
              <a:rPr lang="en-US" b="1" dirty="0">
                <a:hlinkClick r:id="rId7"/>
              </a:rPr>
              <a:t>https://www.kofc.org/en/forms/spa/invite.html?lang=en&amp;form=10784C.01</a:t>
            </a:r>
            <a:r>
              <a:rPr lang="en-US" b="1" dirty="0"/>
              <a:t> </a:t>
            </a:r>
          </a:p>
          <a:p>
            <a:pPr lvl="1"/>
            <a:endParaRPr lang="en-US" b="1" dirty="0"/>
          </a:p>
          <a:p>
            <a:r>
              <a:rPr lang="en-US" b="1" dirty="0"/>
              <a:t>Brandon Hendricks</a:t>
            </a:r>
          </a:p>
          <a:p>
            <a:pPr lvl="1"/>
            <a:r>
              <a:rPr lang="en-US" b="1" dirty="0">
                <a:hlinkClick r:id="rId8"/>
              </a:rPr>
              <a:t>specialolympics@louisianakc.org</a:t>
            </a:r>
            <a:r>
              <a:rPr lang="en-US" b="1" dirty="0"/>
              <a:t> </a:t>
            </a:r>
          </a:p>
        </p:txBody>
      </p:sp>
    </p:spTree>
    <p:extLst>
      <p:ext uri="{BB962C8B-B14F-4D97-AF65-F5344CB8AC3E}">
        <p14:creationId xmlns:p14="http://schemas.microsoft.com/office/powerpoint/2010/main" val="4189713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BEA12-BFF2-BAB3-2C34-5CA0614A8AE6}"/>
              </a:ext>
            </a:extLst>
          </p:cNvPr>
          <p:cNvSpPr>
            <a:spLocks noGrp="1"/>
          </p:cNvSpPr>
          <p:nvPr>
            <p:ph type="title"/>
          </p:nvPr>
        </p:nvSpPr>
        <p:spPr/>
        <p:txBody>
          <a:bodyPr/>
          <a:lstStyle/>
          <a:p>
            <a:r>
              <a:rPr lang="en-US" dirty="0"/>
              <a:t>History</a:t>
            </a:r>
          </a:p>
        </p:txBody>
      </p:sp>
      <p:sp>
        <p:nvSpPr>
          <p:cNvPr id="3" name="Content Placeholder 2">
            <a:extLst>
              <a:ext uri="{FF2B5EF4-FFF2-40B4-BE49-F238E27FC236}">
                <a16:creationId xmlns:a16="http://schemas.microsoft.com/office/drawing/2014/main" id="{4844D755-A375-B444-969F-437D95F7F2CE}"/>
              </a:ext>
            </a:extLst>
          </p:cNvPr>
          <p:cNvSpPr>
            <a:spLocks noGrp="1"/>
          </p:cNvSpPr>
          <p:nvPr>
            <p:ph idx="1"/>
          </p:nvPr>
        </p:nvSpPr>
        <p:spPr/>
        <p:txBody>
          <a:bodyPr>
            <a:normAutofit fontScale="92500"/>
          </a:bodyPr>
          <a:lstStyle/>
          <a:p>
            <a:pPr algn="just"/>
            <a:r>
              <a:rPr lang="en-US" b="1" dirty="0"/>
              <a:t>The Special Olympics were started by Eunice Kennedy Shriver.</a:t>
            </a:r>
          </a:p>
          <a:p>
            <a:pPr lvl="1" algn="just"/>
            <a:r>
              <a:rPr lang="en-US" b="1" dirty="0"/>
              <a:t>Wife of Sargent Shriver</a:t>
            </a:r>
          </a:p>
          <a:p>
            <a:pPr lvl="1" algn="just"/>
            <a:r>
              <a:rPr lang="en-US" b="1" dirty="0"/>
              <a:t>Sister of President John F. Kennedy</a:t>
            </a:r>
          </a:p>
          <a:p>
            <a:pPr lvl="1" algn="just"/>
            <a:r>
              <a:rPr lang="en-US" b="1" dirty="0"/>
              <a:t>Both were Knights of Columbus.</a:t>
            </a:r>
          </a:p>
          <a:p>
            <a:pPr algn="just"/>
            <a:r>
              <a:rPr lang="en-US" b="1" dirty="0"/>
              <a:t>Her sister Rosemary had an intellectual disability, and there were limited programs for people like her sister. She wanted people with intellectual disabilities to have the same opportunity in life as everyone else.</a:t>
            </a:r>
          </a:p>
          <a:p>
            <a:pPr algn="just"/>
            <a:r>
              <a:rPr lang="en-US" b="1" dirty="0"/>
              <a:t>The first International Special Olympics were held in Chicago in 1968.</a:t>
            </a:r>
          </a:p>
          <a:p>
            <a:pPr algn="just"/>
            <a:r>
              <a:rPr lang="en-US" b="1" dirty="0">
                <a:hlinkClick r:id="rId3"/>
              </a:rPr>
              <a:t>https://www.specialolympics.org/eunice-kennedy-shriver/bio</a:t>
            </a:r>
            <a:endParaRPr lang="en-US" b="1" dirty="0"/>
          </a:p>
          <a:p>
            <a:pPr algn="just"/>
            <a:r>
              <a:rPr lang="en-US" b="1" dirty="0">
                <a:hlinkClick r:id="rId4"/>
              </a:rPr>
              <a:t>https://www.specialolympics.org/about/history</a:t>
            </a:r>
            <a:r>
              <a:rPr lang="en-US" b="1" dirty="0"/>
              <a:t> </a:t>
            </a:r>
          </a:p>
        </p:txBody>
      </p:sp>
    </p:spTree>
    <p:extLst>
      <p:ext uri="{BB962C8B-B14F-4D97-AF65-F5344CB8AC3E}">
        <p14:creationId xmlns:p14="http://schemas.microsoft.com/office/powerpoint/2010/main" val="427576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A97ED-6172-DAB4-BE6E-1A7E4B869236}"/>
              </a:ext>
            </a:extLst>
          </p:cNvPr>
          <p:cNvSpPr>
            <a:spLocks noGrp="1"/>
          </p:cNvSpPr>
          <p:nvPr>
            <p:ph type="title"/>
          </p:nvPr>
        </p:nvSpPr>
        <p:spPr/>
        <p:txBody>
          <a:bodyPr/>
          <a:lstStyle/>
          <a:p>
            <a:r>
              <a:rPr lang="en-US" dirty="0"/>
              <a:t>Organizational Structures</a:t>
            </a:r>
          </a:p>
        </p:txBody>
      </p:sp>
      <p:sp>
        <p:nvSpPr>
          <p:cNvPr id="3" name="Text Placeholder 2">
            <a:extLst>
              <a:ext uri="{FF2B5EF4-FFF2-40B4-BE49-F238E27FC236}">
                <a16:creationId xmlns:a16="http://schemas.microsoft.com/office/drawing/2014/main" id="{7F71E6C9-0655-888F-998E-AE263B7060E3}"/>
              </a:ext>
            </a:extLst>
          </p:cNvPr>
          <p:cNvSpPr>
            <a:spLocks noGrp="1"/>
          </p:cNvSpPr>
          <p:nvPr>
            <p:ph type="body" idx="1"/>
          </p:nvPr>
        </p:nvSpPr>
        <p:spPr/>
        <p:txBody>
          <a:bodyPr/>
          <a:lstStyle/>
          <a:p>
            <a:r>
              <a:rPr lang="en-US" dirty="0"/>
              <a:t>Knights of Columbus</a:t>
            </a:r>
          </a:p>
        </p:txBody>
      </p:sp>
      <p:sp>
        <p:nvSpPr>
          <p:cNvPr id="4" name="Content Placeholder 3">
            <a:extLst>
              <a:ext uri="{FF2B5EF4-FFF2-40B4-BE49-F238E27FC236}">
                <a16:creationId xmlns:a16="http://schemas.microsoft.com/office/drawing/2014/main" id="{D1F7D921-A67D-E1D7-DB25-1A59DEA46DD3}"/>
              </a:ext>
            </a:extLst>
          </p:cNvPr>
          <p:cNvSpPr>
            <a:spLocks noGrp="1"/>
          </p:cNvSpPr>
          <p:nvPr>
            <p:ph sz="half" idx="2"/>
          </p:nvPr>
        </p:nvSpPr>
        <p:spPr/>
        <p:txBody>
          <a:bodyPr>
            <a:normAutofit/>
          </a:bodyPr>
          <a:lstStyle/>
          <a:p>
            <a:r>
              <a:rPr lang="en-US" dirty="0"/>
              <a:t>Supreme Council</a:t>
            </a:r>
          </a:p>
          <a:p>
            <a:endParaRPr lang="en-US" dirty="0"/>
          </a:p>
          <a:p>
            <a:endParaRPr lang="en-US" dirty="0"/>
          </a:p>
          <a:p>
            <a:r>
              <a:rPr lang="en-US" dirty="0"/>
              <a:t>Louisiana State Council</a:t>
            </a:r>
          </a:p>
          <a:p>
            <a:r>
              <a:rPr lang="en-US" dirty="0"/>
              <a:t>Diocese (7)</a:t>
            </a:r>
          </a:p>
          <a:p>
            <a:r>
              <a:rPr lang="en-US" dirty="0"/>
              <a:t>District (60)</a:t>
            </a:r>
          </a:p>
          <a:p>
            <a:r>
              <a:rPr lang="en-US" dirty="0"/>
              <a:t>Local Councils (300+)</a:t>
            </a:r>
          </a:p>
        </p:txBody>
      </p:sp>
      <p:sp>
        <p:nvSpPr>
          <p:cNvPr id="5" name="Text Placeholder 4">
            <a:extLst>
              <a:ext uri="{FF2B5EF4-FFF2-40B4-BE49-F238E27FC236}">
                <a16:creationId xmlns:a16="http://schemas.microsoft.com/office/drawing/2014/main" id="{D8F1043E-2348-2E71-C2EE-548B4137BE75}"/>
              </a:ext>
            </a:extLst>
          </p:cNvPr>
          <p:cNvSpPr>
            <a:spLocks noGrp="1"/>
          </p:cNvSpPr>
          <p:nvPr>
            <p:ph type="body" sz="quarter" idx="3"/>
          </p:nvPr>
        </p:nvSpPr>
        <p:spPr/>
        <p:txBody>
          <a:bodyPr/>
          <a:lstStyle/>
          <a:p>
            <a:r>
              <a:rPr lang="en-US" dirty="0"/>
              <a:t>Special Olympics</a:t>
            </a:r>
          </a:p>
        </p:txBody>
      </p:sp>
      <p:sp>
        <p:nvSpPr>
          <p:cNvPr id="6" name="Content Placeholder 5">
            <a:extLst>
              <a:ext uri="{FF2B5EF4-FFF2-40B4-BE49-F238E27FC236}">
                <a16:creationId xmlns:a16="http://schemas.microsoft.com/office/drawing/2014/main" id="{83E97426-7B53-E8E8-0889-7EE2201B2BE0}"/>
              </a:ext>
            </a:extLst>
          </p:cNvPr>
          <p:cNvSpPr>
            <a:spLocks noGrp="1"/>
          </p:cNvSpPr>
          <p:nvPr>
            <p:ph sz="quarter" idx="4"/>
          </p:nvPr>
        </p:nvSpPr>
        <p:spPr>
          <a:xfrm>
            <a:off x="6172199" y="2505075"/>
            <a:ext cx="5357813" cy="3684588"/>
          </a:xfrm>
        </p:spPr>
        <p:txBody>
          <a:bodyPr>
            <a:normAutofit/>
          </a:bodyPr>
          <a:lstStyle/>
          <a:p>
            <a:r>
              <a:rPr lang="en-US" dirty="0"/>
              <a:t>International</a:t>
            </a:r>
          </a:p>
          <a:p>
            <a:r>
              <a:rPr lang="en-US" dirty="0"/>
              <a:t>Regional – North America</a:t>
            </a:r>
          </a:p>
          <a:p>
            <a:r>
              <a:rPr lang="en-US" dirty="0"/>
              <a:t>National – USA</a:t>
            </a:r>
          </a:p>
          <a:p>
            <a:r>
              <a:rPr lang="en-US" dirty="0"/>
              <a:t>Louisiana</a:t>
            </a:r>
          </a:p>
          <a:p>
            <a:r>
              <a:rPr lang="en-US" dirty="0"/>
              <a:t>Area (9)</a:t>
            </a:r>
          </a:p>
          <a:p>
            <a:endParaRPr lang="en-US" dirty="0"/>
          </a:p>
          <a:p>
            <a:r>
              <a:rPr lang="en-US" dirty="0"/>
              <a:t>Local Programs (51 as of 12/2021)</a:t>
            </a:r>
          </a:p>
        </p:txBody>
      </p:sp>
    </p:spTree>
    <p:extLst>
      <p:ext uri="{BB962C8B-B14F-4D97-AF65-F5344CB8AC3E}">
        <p14:creationId xmlns:p14="http://schemas.microsoft.com/office/powerpoint/2010/main" val="35099068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9DB8D5-FAFA-5200-BC62-AA311D0853C8}"/>
              </a:ext>
            </a:extLst>
          </p:cNvPr>
          <p:cNvSpPr>
            <a:spLocks noGrp="1"/>
          </p:cNvSpPr>
          <p:nvPr>
            <p:ph type="title"/>
          </p:nvPr>
        </p:nvSpPr>
        <p:spPr/>
        <p:txBody>
          <a:bodyPr/>
          <a:lstStyle/>
          <a:p>
            <a:r>
              <a:rPr lang="en-US" dirty="0"/>
              <a:t>Maps</a:t>
            </a:r>
          </a:p>
        </p:txBody>
      </p:sp>
      <p:sp>
        <p:nvSpPr>
          <p:cNvPr id="3" name="Text Placeholder 2">
            <a:extLst>
              <a:ext uri="{FF2B5EF4-FFF2-40B4-BE49-F238E27FC236}">
                <a16:creationId xmlns:a16="http://schemas.microsoft.com/office/drawing/2014/main" id="{C2AC93CA-BD69-F1FD-65F6-3E330FF1E7CE}"/>
              </a:ext>
            </a:extLst>
          </p:cNvPr>
          <p:cNvSpPr>
            <a:spLocks noGrp="1"/>
          </p:cNvSpPr>
          <p:nvPr>
            <p:ph type="body" idx="1"/>
          </p:nvPr>
        </p:nvSpPr>
        <p:spPr/>
        <p:txBody>
          <a:bodyPr/>
          <a:lstStyle/>
          <a:p>
            <a:r>
              <a:rPr lang="en-US" dirty="0"/>
              <a:t>Knights of Columbus – Diocese (7)</a:t>
            </a:r>
          </a:p>
        </p:txBody>
      </p:sp>
      <p:pic>
        <p:nvPicPr>
          <p:cNvPr id="8" name="Content Placeholder 7" descr="A map of Louisiana divided by diocese">
            <a:extLst>
              <a:ext uri="{FF2B5EF4-FFF2-40B4-BE49-F238E27FC236}">
                <a16:creationId xmlns:a16="http://schemas.microsoft.com/office/drawing/2014/main" id="{A1AD6F2D-79B1-2C82-5C8A-118364A2DA44}"/>
              </a:ext>
            </a:extLst>
          </p:cNvPr>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1870653" y="2894604"/>
            <a:ext cx="3096057" cy="2905530"/>
          </a:xfrm>
        </p:spPr>
      </p:pic>
      <p:sp>
        <p:nvSpPr>
          <p:cNvPr id="5" name="Text Placeholder 4">
            <a:extLst>
              <a:ext uri="{FF2B5EF4-FFF2-40B4-BE49-F238E27FC236}">
                <a16:creationId xmlns:a16="http://schemas.microsoft.com/office/drawing/2014/main" id="{6E2C68C4-94DA-A0B5-F53F-4FC242AE9EDE}"/>
              </a:ext>
            </a:extLst>
          </p:cNvPr>
          <p:cNvSpPr>
            <a:spLocks noGrp="1"/>
          </p:cNvSpPr>
          <p:nvPr>
            <p:ph type="body" sz="quarter" idx="3"/>
          </p:nvPr>
        </p:nvSpPr>
        <p:spPr/>
        <p:txBody>
          <a:bodyPr/>
          <a:lstStyle/>
          <a:p>
            <a:r>
              <a:rPr lang="en-US" dirty="0"/>
              <a:t>Special Olympics – Areas (9)</a:t>
            </a:r>
          </a:p>
        </p:txBody>
      </p:sp>
      <p:pic>
        <p:nvPicPr>
          <p:cNvPr id="10" name="Content Placeholder 9" descr="A map of Louisiana divided by Special Olympics areas&#10;">
            <a:extLst>
              <a:ext uri="{FF2B5EF4-FFF2-40B4-BE49-F238E27FC236}">
                <a16:creationId xmlns:a16="http://schemas.microsoft.com/office/drawing/2014/main" id="{B1E4D79A-B3B9-CF94-64F2-41F67C29F773}"/>
              </a:ext>
            </a:extLst>
          </p:cNvPr>
          <p:cNvPicPr>
            <a:picLocks noGrp="1" noChangeAspect="1"/>
          </p:cNvPicPr>
          <p:nvPr>
            <p:ph sz="quarter" idx="4"/>
          </p:nvPr>
        </p:nvPicPr>
        <p:blipFill>
          <a:blip r:embed="rId4">
            <a:extLst>
              <a:ext uri="{28A0092B-C50C-407E-A947-70E740481C1C}">
                <a14:useLocalDpi xmlns:a14="http://schemas.microsoft.com/office/drawing/2010/main" val="0"/>
              </a:ext>
            </a:extLst>
          </a:blip>
          <a:stretch>
            <a:fillRect/>
          </a:stretch>
        </p:blipFill>
        <p:spPr>
          <a:xfrm>
            <a:off x="6172200" y="2896986"/>
            <a:ext cx="5183188" cy="2900766"/>
          </a:xfrm>
        </p:spPr>
      </p:pic>
    </p:spTree>
    <p:extLst>
      <p:ext uri="{BB962C8B-B14F-4D97-AF65-F5344CB8AC3E}">
        <p14:creationId xmlns:p14="http://schemas.microsoft.com/office/powerpoint/2010/main" val="1737984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D58C7-4CB6-F27D-0028-54DBC29B8284}"/>
              </a:ext>
            </a:extLst>
          </p:cNvPr>
          <p:cNvSpPr>
            <a:spLocks noGrp="1"/>
          </p:cNvSpPr>
          <p:nvPr>
            <p:ph type="title"/>
          </p:nvPr>
        </p:nvSpPr>
        <p:spPr>
          <a:xfrm>
            <a:off x="838199" y="365124"/>
            <a:ext cx="8647545" cy="2616335"/>
          </a:xfrm>
        </p:spPr>
        <p:txBody>
          <a:bodyPr>
            <a:normAutofit fontScale="90000"/>
          </a:bodyPr>
          <a:lstStyle/>
          <a:p>
            <a:pPr algn="just"/>
            <a:r>
              <a:rPr lang="en-US" sz="6600" dirty="0"/>
              <a:t>What can your council do to support Special Olympics?</a:t>
            </a:r>
          </a:p>
        </p:txBody>
      </p:sp>
      <p:sp>
        <p:nvSpPr>
          <p:cNvPr id="3" name="Content Placeholder 2">
            <a:extLst>
              <a:ext uri="{FF2B5EF4-FFF2-40B4-BE49-F238E27FC236}">
                <a16:creationId xmlns:a16="http://schemas.microsoft.com/office/drawing/2014/main" id="{FCA2CB96-5FDE-838E-5695-AE38E92E470B}"/>
              </a:ext>
            </a:extLst>
          </p:cNvPr>
          <p:cNvSpPr>
            <a:spLocks noGrp="1"/>
          </p:cNvSpPr>
          <p:nvPr>
            <p:ph idx="1"/>
          </p:nvPr>
        </p:nvSpPr>
        <p:spPr>
          <a:xfrm>
            <a:off x="838200" y="3876541"/>
            <a:ext cx="10515600" cy="2300421"/>
          </a:xfrm>
        </p:spPr>
        <p:txBody>
          <a:bodyPr>
            <a:normAutofit/>
          </a:bodyPr>
          <a:lstStyle/>
          <a:p>
            <a:r>
              <a:rPr lang="en-US" sz="4400" b="1" dirty="0"/>
              <a:t>Donate Money</a:t>
            </a:r>
          </a:p>
          <a:p>
            <a:r>
              <a:rPr lang="en-US" sz="4400" b="1" dirty="0"/>
              <a:t>Volunteer Time</a:t>
            </a:r>
          </a:p>
          <a:p>
            <a:r>
              <a:rPr lang="en-US" sz="4400" b="1" dirty="0"/>
              <a:t>Report the data to the Supreme Council</a:t>
            </a:r>
          </a:p>
        </p:txBody>
      </p:sp>
    </p:spTree>
    <p:extLst>
      <p:ext uri="{BB962C8B-B14F-4D97-AF65-F5344CB8AC3E}">
        <p14:creationId xmlns:p14="http://schemas.microsoft.com/office/powerpoint/2010/main" val="19258421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7C16E-0FDA-E141-59A0-D7995BEB020D}"/>
              </a:ext>
            </a:extLst>
          </p:cNvPr>
          <p:cNvSpPr>
            <a:spLocks noGrp="1"/>
          </p:cNvSpPr>
          <p:nvPr>
            <p:ph type="title"/>
          </p:nvPr>
        </p:nvSpPr>
        <p:spPr/>
        <p:txBody>
          <a:bodyPr/>
          <a:lstStyle/>
          <a:p>
            <a:r>
              <a:rPr lang="en-US" dirty="0"/>
              <a:t>Local Special Olympics</a:t>
            </a:r>
          </a:p>
        </p:txBody>
      </p:sp>
      <p:sp>
        <p:nvSpPr>
          <p:cNvPr id="3" name="Content Placeholder 2">
            <a:extLst>
              <a:ext uri="{FF2B5EF4-FFF2-40B4-BE49-F238E27FC236}">
                <a16:creationId xmlns:a16="http://schemas.microsoft.com/office/drawing/2014/main" id="{6784843A-B26B-47EE-1176-2A2FD72B8DF3}"/>
              </a:ext>
            </a:extLst>
          </p:cNvPr>
          <p:cNvSpPr>
            <a:spLocks noGrp="1"/>
          </p:cNvSpPr>
          <p:nvPr>
            <p:ph idx="1"/>
          </p:nvPr>
        </p:nvSpPr>
        <p:spPr/>
        <p:txBody>
          <a:bodyPr/>
          <a:lstStyle/>
          <a:p>
            <a:r>
              <a:rPr lang="en-US" b="1" dirty="0"/>
              <a:t>As of 12/2021, there are 51 Special Olympics programs in Louisiana.</a:t>
            </a:r>
          </a:p>
          <a:p>
            <a:pPr lvl="1"/>
            <a:r>
              <a:rPr lang="en-US" b="1" dirty="0"/>
              <a:t>List is on Louisiana State Council website.</a:t>
            </a:r>
          </a:p>
          <a:p>
            <a:pPr lvl="1"/>
            <a:r>
              <a:rPr lang="en-US" b="1" dirty="0"/>
              <a:t>State Chairman / Webmaster will work to post updated list.</a:t>
            </a:r>
          </a:p>
          <a:p>
            <a:r>
              <a:rPr lang="en-US" b="1" dirty="0"/>
              <a:t>School programs run through the local school board.</a:t>
            </a:r>
          </a:p>
          <a:p>
            <a:r>
              <a:rPr lang="en-US" b="1" dirty="0"/>
              <a:t>Community programs run outside of the local school board.</a:t>
            </a:r>
          </a:p>
          <a:p>
            <a:r>
              <a:rPr lang="en-US" b="1" dirty="0"/>
              <a:t>Special Olympics Louisiana website has a map with a contact form.</a:t>
            </a:r>
          </a:p>
          <a:p>
            <a:r>
              <a:rPr lang="en-US" b="1" dirty="0"/>
              <a:t>Donate to the local program and volunteer at their events.</a:t>
            </a:r>
          </a:p>
          <a:p>
            <a:pPr marL="0" indent="0">
              <a:buNone/>
            </a:pPr>
            <a:endParaRPr lang="en-US" dirty="0"/>
          </a:p>
        </p:txBody>
      </p:sp>
    </p:spTree>
    <p:extLst>
      <p:ext uri="{BB962C8B-B14F-4D97-AF65-F5344CB8AC3E}">
        <p14:creationId xmlns:p14="http://schemas.microsoft.com/office/powerpoint/2010/main" val="1630302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C1AB17-7127-AD67-C7FE-740C48CF1EB5}"/>
              </a:ext>
            </a:extLst>
          </p:cNvPr>
          <p:cNvSpPr>
            <a:spLocks noGrp="1"/>
          </p:cNvSpPr>
          <p:nvPr>
            <p:ph type="title"/>
          </p:nvPr>
        </p:nvSpPr>
        <p:spPr/>
        <p:txBody>
          <a:bodyPr/>
          <a:lstStyle/>
          <a:p>
            <a:r>
              <a:rPr lang="en-US" dirty="0"/>
              <a:t>Special Olympics Louisiana</a:t>
            </a:r>
          </a:p>
        </p:txBody>
      </p:sp>
      <p:sp>
        <p:nvSpPr>
          <p:cNvPr id="3" name="Content Placeholder 2">
            <a:extLst>
              <a:ext uri="{FF2B5EF4-FFF2-40B4-BE49-F238E27FC236}">
                <a16:creationId xmlns:a16="http://schemas.microsoft.com/office/drawing/2014/main" id="{54CD8881-DF92-89B6-B083-986B49B90766}"/>
              </a:ext>
            </a:extLst>
          </p:cNvPr>
          <p:cNvSpPr>
            <a:spLocks noGrp="1"/>
          </p:cNvSpPr>
          <p:nvPr>
            <p:ph idx="1"/>
          </p:nvPr>
        </p:nvSpPr>
        <p:spPr/>
        <p:txBody>
          <a:bodyPr/>
          <a:lstStyle/>
          <a:p>
            <a:r>
              <a:rPr lang="en-US" b="1" dirty="0"/>
              <a:t>Whether or not there is local program near you, any council can assist Special Olympics Louisiana.</a:t>
            </a:r>
          </a:p>
          <a:p>
            <a:r>
              <a:rPr lang="en-US" b="1" dirty="0"/>
              <a:t>Special Olympics Louisiana website has</a:t>
            </a:r>
          </a:p>
          <a:p>
            <a:pPr lvl="1"/>
            <a:r>
              <a:rPr lang="en-US" b="1" dirty="0"/>
              <a:t>A “Donate Now” link to make an online donation.</a:t>
            </a:r>
          </a:p>
          <a:p>
            <a:pPr lvl="1"/>
            <a:r>
              <a:rPr lang="en-US" b="1" dirty="0"/>
              <a:t>A “Calendar” link for list of upcoming events.</a:t>
            </a:r>
          </a:p>
          <a:p>
            <a:r>
              <a:rPr lang="en-US" b="1" dirty="0"/>
              <a:t>The State Summer Games take place in May at Southeastern Louisiana University in Hammond.</a:t>
            </a:r>
          </a:p>
        </p:txBody>
      </p:sp>
    </p:spTree>
    <p:extLst>
      <p:ext uri="{BB962C8B-B14F-4D97-AF65-F5344CB8AC3E}">
        <p14:creationId xmlns:p14="http://schemas.microsoft.com/office/powerpoint/2010/main" val="1820903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9F6B-E1D1-670D-E30A-D628F54795CB}"/>
              </a:ext>
            </a:extLst>
          </p:cNvPr>
          <p:cNvSpPr>
            <a:spLocks noGrp="1"/>
          </p:cNvSpPr>
          <p:nvPr>
            <p:ph type="title"/>
          </p:nvPr>
        </p:nvSpPr>
        <p:spPr/>
        <p:txBody>
          <a:bodyPr/>
          <a:lstStyle/>
          <a:p>
            <a:r>
              <a:rPr lang="en-US" dirty="0"/>
              <a:t>Report your council’s activity</a:t>
            </a:r>
          </a:p>
        </p:txBody>
      </p:sp>
      <p:sp>
        <p:nvSpPr>
          <p:cNvPr id="3" name="Content Placeholder 2">
            <a:extLst>
              <a:ext uri="{FF2B5EF4-FFF2-40B4-BE49-F238E27FC236}">
                <a16:creationId xmlns:a16="http://schemas.microsoft.com/office/drawing/2014/main" id="{A507FAE5-4123-0957-1CC8-30C5DA4D1594}"/>
              </a:ext>
            </a:extLst>
          </p:cNvPr>
          <p:cNvSpPr>
            <a:spLocks noGrp="1"/>
          </p:cNvSpPr>
          <p:nvPr>
            <p:ph idx="1"/>
          </p:nvPr>
        </p:nvSpPr>
        <p:spPr>
          <a:xfrm>
            <a:off x="838200" y="1825625"/>
            <a:ext cx="10604500" cy="4351338"/>
          </a:xfrm>
        </p:spPr>
        <p:txBody>
          <a:bodyPr>
            <a:normAutofit/>
          </a:bodyPr>
          <a:lstStyle/>
          <a:p>
            <a:r>
              <a:rPr lang="en-US" b="1" dirty="0"/>
              <a:t>Report your council’s monetary donations and volunteer hours.</a:t>
            </a:r>
          </a:p>
          <a:p>
            <a:r>
              <a:rPr lang="en-US" b="1" dirty="0"/>
              <a:t>Use Fraternal Program Report Form 10784, by Jan. 31.</a:t>
            </a:r>
          </a:p>
          <a:p>
            <a:pPr lvl="1"/>
            <a:r>
              <a:rPr lang="en-US" b="1" dirty="0"/>
              <a:t>Special Olympics Partnership Profile Form 4584 has been eliminated.</a:t>
            </a:r>
          </a:p>
          <a:p>
            <a:r>
              <a:rPr lang="en-US" b="1" dirty="0"/>
              <a:t>Any brother knight can complete this form.</a:t>
            </a:r>
          </a:p>
          <a:p>
            <a:pPr lvl="1"/>
            <a:r>
              <a:rPr lang="en-US" b="1" dirty="0"/>
              <a:t>It does not have to be the GK, FS, Program Director.</a:t>
            </a:r>
          </a:p>
          <a:p>
            <a:r>
              <a:rPr lang="en-US" b="1" dirty="0"/>
              <a:t>Your donation can also be counted as a contribution for Campaign for People with Intellectual Disabilities.</a:t>
            </a:r>
          </a:p>
          <a:p>
            <a:endParaRPr lang="en-US" b="1" dirty="0"/>
          </a:p>
        </p:txBody>
      </p:sp>
    </p:spTree>
    <p:extLst>
      <p:ext uri="{BB962C8B-B14F-4D97-AF65-F5344CB8AC3E}">
        <p14:creationId xmlns:p14="http://schemas.microsoft.com/office/powerpoint/2010/main" val="1508462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C79F6B-E1D1-670D-E30A-D628F54795CB}"/>
              </a:ext>
            </a:extLst>
          </p:cNvPr>
          <p:cNvSpPr>
            <a:spLocks noGrp="1"/>
          </p:cNvSpPr>
          <p:nvPr>
            <p:ph type="title"/>
          </p:nvPr>
        </p:nvSpPr>
        <p:spPr/>
        <p:txBody>
          <a:bodyPr/>
          <a:lstStyle/>
          <a:p>
            <a:r>
              <a:rPr lang="en-US" dirty="0"/>
              <a:t>Why report your council’s activity?</a:t>
            </a:r>
          </a:p>
        </p:txBody>
      </p:sp>
      <p:sp>
        <p:nvSpPr>
          <p:cNvPr id="3" name="Content Placeholder 2">
            <a:extLst>
              <a:ext uri="{FF2B5EF4-FFF2-40B4-BE49-F238E27FC236}">
                <a16:creationId xmlns:a16="http://schemas.microsoft.com/office/drawing/2014/main" id="{A507FAE5-4123-0957-1CC8-30C5DA4D1594}"/>
              </a:ext>
            </a:extLst>
          </p:cNvPr>
          <p:cNvSpPr>
            <a:spLocks noGrp="1"/>
          </p:cNvSpPr>
          <p:nvPr>
            <p:ph idx="1"/>
          </p:nvPr>
        </p:nvSpPr>
        <p:spPr>
          <a:xfrm>
            <a:off x="838200" y="1825625"/>
            <a:ext cx="10604500" cy="4351338"/>
          </a:xfrm>
        </p:spPr>
        <p:txBody>
          <a:bodyPr>
            <a:normAutofit/>
          </a:bodyPr>
          <a:lstStyle/>
          <a:p>
            <a:r>
              <a:rPr lang="en-US" b="1" dirty="0"/>
              <a:t>The Supreme Council donates money to State Special Olympics Programs based on the activity of these forms.</a:t>
            </a:r>
          </a:p>
          <a:p>
            <a:r>
              <a:rPr lang="en-US" b="1" dirty="0"/>
              <a:t>If a council donates $2000 or volunteers 200 hours, it qualifies for a featured program (counts for two programs for the Columbian Award).</a:t>
            </a:r>
          </a:p>
          <a:p>
            <a:r>
              <a:rPr lang="en-US" b="1" dirty="0"/>
              <a:t>In 2021 – 2022, Knights of Columbus for Special Olympics:</a:t>
            </a:r>
          </a:p>
          <a:p>
            <a:pPr lvl="1"/>
            <a:r>
              <a:rPr lang="en-US" b="1" dirty="0"/>
              <a:t>Order-wide: donated $3.7 million and volunteered 418,000 hours.</a:t>
            </a:r>
          </a:p>
          <a:p>
            <a:pPr lvl="2"/>
            <a:r>
              <a:rPr lang="en-US" b="1" dirty="0" err="1"/>
              <a:t>KnightLine</a:t>
            </a:r>
            <a:r>
              <a:rPr lang="en-US" b="1" dirty="0"/>
              <a:t>, 8/29/2022 “Special Olympics Superfans” </a:t>
            </a:r>
          </a:p>
          <a:p>
            <a:pPr lvl="1"/>
            <a:r>
              <a:rPr lang="en-US" b="1" dirty="0"/>
              <a:t>Louisiana: donated $13,532 and volunteered 3119 hours, #5 in the Order.</a:t>
            </a:r>
          </a:p>
          <a:p>
            <a:pPr lvl="2"/>
            <a:r>
              <a:rPr lang="en-US" b="1" dirty="0"/>
              <a:t>Supreme Director </a:t>
            </a:r>
            <a:r>
              <a:rPr lang="en-US" b="1" dirty="0" err="1"/>
              <a:t>Rennan</a:t>
            </a:r>
            <a:r>
              <a:rPr lang="en-US" b="1" dirty="0"/>
              <a:t> </a:t>
            </a:r>
            <a:r>
              <a:rPr lang="en-US" b="1" dirty="0" err="1"/>
              <a:t>Duffour</a:t>
            </a:r>
            <a:r>
              <a:rPr lang="en-US" b="1" dirty="0"/>
              <a:t>, 4/30/2022 Louisiana State Convention</a:t>
            </a:r>
          </a:p>
        </p:txBody>
      </p:sp>
    </p:spTree>
    <p:extLst>
      <p:ext uri="{BB962C8B-B14F-4D97-AF65-F5344CB8AC3E}">
        <p14:creationId xmlns:p14="http://schemas.microsoft.com/office/powerpoint/2010/main" val="4118772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639</TotalTime>
  <Words>612</Words>
  <Application>Microsoft Office PowerPoint</Application>
  <PresentationFormat>Widescreen</PresentationFormat>
  <Paragraphs>77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History</vt:lpstr>
      <vt:lpstr>Organizational Structures</vt:lpstr>
      <vt:lpstr>Maps</vt:lpstr>
      <vt:lpstr>What can your council do to support Special Olympics?</vt:lpstr>
      <vt:lpstr>Local Special Olympics</vt:lpstr>
      <vt:lpstr>Special Olympics Louisiana</vt:lpstr>
      <vt:lpstr>Report your council’s activity</vt:lpstr>
      <vt:lpstr>Why report your council’s activity?</vt:lpstr>
      <vt:lpstr>Additional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Hendricks, Brandon</dc:creator>
  <cp:lastModifiedBy>Hendricks, Brandon</cp:lastModifiedBy>
  <cp:revision>14</cp:revision>
  <dcterms:created xsi:type="dcterms:W3CDTF">2023-05-22T03:00:02Z</dcterms:created>
  <dcterms:modified xsi:type="dcterms:W3CDTF">2023-05-26T22:03:05Z</dcterms:modified>
</cp:coreProperties>
</file>